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54" r:id="rId5"/>
  </p:sldMasterIdLst>
  <p:notesMasterIdLst>
    <p:notesMasterId r:id="rId218"/>
  </p:notesMasterIdLst>
  <p:handoutMasterIdLst>
    <p:handoutMasterId r:id="rId219"/>
  </p:handoutMasterIdLst>
  <p:sldIdLst>
    <p:sldId id="283" r:id="rId6"/>
    <p:sldId id="369" r:id="rId7"/>
    <p:sldId id="378" r:id="rId8"/>
    <p:sldId id="379" r:id="rId9"/>
    <p:sldId id="403" r:id="rId10"/>
    <p:sldId id="410" r:id="rId11"/>
    <p:sldId id="411" r:id="rId12"/>
    <p:sldId id="428" r:id="rId13"/>
    <p:sldId id="430" r:id="rId14"/>
    <p:sldId id="413" r:id="rId15"/>
    <p:sldId id="432" r:id="rId16"/>
    <p:sldId id="434" r:id="rId17"/>
    <p:sldId id="437" r:id="rId18"/>
    <p:sldId id="415" r:id="rId19"/>
    <p:sldId id="418" r:id="rId20"/>
    <p:sldId id="422" r:id="rId21"/>
    <p:sldId id="423" r:id="rId22"/>
    <p:sldId id="416" r:id="rId23"/>
    <p:sldId id="444" r:id="rId24"/>
    <p:sldId id="443" r:id="rId25"/>
    <p:sldId id="442" r:id="rId26"/>
    <p:sldId id="441" r:id="rId27"/>
    <p:sldId id="440" r:id="rId28"/>
    <p:sldId id="419" r:id="rId29"/>
    <p:sldId id="421" r:id="rId30"/>
    <p:sldId id="426" r:id="rId31"/>
    <p:sldId id="425" r:id="rId32"/>
    <p:sldId id="427" r:id="rId33"/>
    <p:sldId id="445" r:id="rId34"/>
    <p:sldId id="380" r:id="rId35"/>
    <p:sldId id="287" r:id="rId36"/>
    <p:sldId id="314" r:id="rId37"/>
    <p:sldId id="315" r:id="rId38"/>
    <p:sldId id="316" r:id="rId39"/>
    <p:sldId id="381" r:id="rId40"/>
    <p:sldId id="346" r:id="rId41"/>
    <p:sldId id="539" r:id="rId42"/>
    <p:sldId id="370" r:id="rId43"/>
    <p:sldId id="377" r:id="rId44"/>
    <p:sldId id="408" r:id="rId45"/>
    <p:sldId id="447" r:id="rId46"/>
    <p:sldId id="448" r:id="rId47"/>
    <p:sldId id="453" r:id="rId48"/>
    <p:sldId id="452" r:id="rId49"/>
    <p:sldId id="451" r:id="rId50"/>
    <p:sldId id="454" r:id="rId51"/>
    <p:sldId id="456" r:id="rId52"/>
    <p:sldId id="455" r:id="rId53"/>
    <p:sldId id="449" r:id="rId54"/>
    <p:sldId id="450" r:id="rId55"/>
    <p:sldId id="446" r:id="rId56"/>
    <p:sldId id="313" r:id="rId57"/>
    <p:sldId id="457" r:id="rId58"/>
    <p:sldId id="288" r:id="rId59"/>
    <p:sldId id="290" r:id="rId60"/>
    <p:sldId id="291" r:id="rId61"/>
    <p:sldId id="292" r:id="rId62"/>
    <p:sldId id="293" r:id="rId63"/>
    <p:sldId id="382" r:id="rId64"/>
    <p:sldId id="295" r:id="rId65"/>
    <p:sldId id="458" r:id="rId66"/>
    <p:sldId id="294" r:id="rId67"/>
    <p:sldId id="459" r:id="rId68"/>
    <p:sldId id="296" r:id="rId69"/>
    <p:sldId id="297" r:id="rId70"/>
    <p:sldId id="383" r:id="rId71"/>
    <p:sldId id="302" r:id="rId72"/>
    <p:sldId id="461" r:id="rId73"/>
    <p:sldId id="460" r:id="rId74"/>
    <p:sldId id="303" r:id="rId75"/>
    <p:sldId id="463" r:id="rId76"/>
    <p:sldId id="462" r:id="rId77"/>
    <p:sldId id="384" r:id="rId78"/>
    <p:sldId id="304" r:id="rId79"/>
    <p:sldId id="464" r:id="rId80"/>
    <p:sldId id="305" r:id="rId81"/>
    <p:sldId id="466" r:id="rId82"/>
    <p:sldId id="465" r:id="rId83"/>
    <p:sldId id="306" r:id="rId84"/>
    <p:sldId id="385" r:id="rId85"/>
    <p:sldId id="320" r:id="rId86"/>
    <p:sldId id="468" r:id="rId87"/>
    <p:sldId id="467" r:id="rId88"/>
    <p:sldId id="298" r:id="rId89"/>
    <p:sldId id="470" r:id="rId90"/>
    <p:sldId id="469" r:id="rId91"/>
    <p:sldId id="307" r:id="rId92"/>
    <p:sldId id="308" r:id="rId93"/>
    <p:sldId id="309" r:id="rId94"/>
    <p:sldId id="310" r:id="rId95"/>
    <p:sldId id="400" r:id="rId96"/>
    <p:sldId id="312" r:id="rId97"/>
    <p:sldId id="399" r:id="rId98"/>
    <p:sldId id="397" r:id="rId99"/>
    <p:sldId id="386" r:id="rId100"/>
    <p:sldId id="319" r:id="rId101"/>
    <p:sldId id="321" r:id="rId102"/>
    <p:sldId id="322" r:id="rId103"/>
    <p:sldId id="327" r:id="rId104"/>
    <p:sldId id="325" r:id="rId105"/>
    <p:sldId id="323" r:id="rId106"/>
    <p:sldId id="326" r:id="rId107"/>
    <p:sldId id="324" r:id="rId108"/>
    <p:sldId id="318" r:id="rId109"/>
    <p:sldId id="387" r:id="rId110"/>
    <p:sldId id="328" r:id="rId111"/>
    <p:sldId id="390" r:id="rId112"/>
    <p:sldId id="329" r:id="rId113"/>
    <p:sldId id="389" r:id="rId114"/>
    <p:sldId id="388" r:id="rId115"/>
    <p:sldId id="330" r:id="rId116"/>
    <p:sldId id="391" r:id="rId117"/>
    <p:sldId id="333" r:id="rId118"/>
    <p:sldId id="392" r:id="rId119"/>
    <p:sldId id="334" r:id="rId120"/>
    <p:sldId id="393" r:id="rId121"/>
    <p:sldId id="335" r:id="rId122"/>
    <p:sldId id="540" r:id="rId123"/>
    <p:sldId id="371" r:id="rId124"/>
    <p:sldId id="503" r:id="rId125"/>
    <p:sldId id="376" r:id="rId126"/>
    <p:sldId id="541" r:id="rId127"/>
    <p:sldId id="336" r:id="rId128"/>
    <p:sldId id="360" r:id="rId129"/>
    <p:sldId id="366" r:id="rId130"/>
    <p:sldId id="359" r:id="rId131"/>
    <p:sldId id="340" r:id="rId132"/>
    <p:sldId id="471" r:id="rId133"/>
    <p:sldId id="337" r:id="rId134"/>
    <p:sldId id="475" r:id="rId135"/>
    <p:sldId id="474" r:id="rId136"/>
    <p:sldId id="473" r:id="rId137"/>
    <p:sldId id="472" r:id="rId138"/>
    <p:sldId id="341" r:id="rId139"/>
    <p:sldId id="476" r:id="rId140"/>
    <p:sldId id="342" r:id="rId141"/>
    <p:sldId id="338" r:id="rId142"/>
    <p:sldId id="365" r:id="rId143"/>
    <p:sldId id="347" r:id="rId144"/>
    <p:sldId id="478" r:id="rId145"/>
    <p:sldId id="477" r:id="rId146"/>
    <p:sldId id="343" r:id="rId147"/>
    <p:sldId id="481" r:id="rId148"/>
    <p:sldId id="480" r:id="rId149"/>
    <p:sldId id="479" r:id="rId150"/>
    <p:sldId id="361" r:id="rId151"/>
    <p:sldId id="348" r:id="rId152"/>
    <p:sldId id="349" r:id="rId153"/>
    <p:sldId id="483" r:id="rId154"/>
    <p:sldId id="482" r:id="rId155"/>
    <p:sldId id="367" r:id="rId156"/>
    <p:sldId id="350" r:id="rId157"/>
    <p:sldId id="358" r:id="rId158"/>
    <p:sldId id="351" r:id="rId159"/>
    <p:sldId id="352" r:id="rId160"/>
    <p:sldId id="353" r:id="rId161"/>
    <p:sldId id="354" r:id="rId162"/>
    <p:sldId id="484" r:id="rId163"/>
    <p:sldId id="355" r:id="rId164"/>
    <p:sldId id="486" r:id="rId165"/>
    <p:sldId id="485" r:id="rId166"/>
    <p:sldId id="356" r:id="rId167"/>
    <p:sldId id="542" r:id="rId168"/>
    <p:sldId id="368" r:id="rId169"/>
    <p:sldId id="375" r:id="rId170"/>
    <p:sldId id="508" r:id="rId171"/>
    <p:sldId id="514" r:id="rId172"/>
    <p:sldId id="487" r:id="rId173"/>
    <p:sldId id="509" r:id="rId174"/>
    <p:sldId id="488" r:id="rId175"/>
    <p:sldId id="516" r:id="rId176"/>
    <p:sldId id="515" r:id="rId177"/>
    <p:sldId id="489" r:id="rId178"/>
    <p:sldId id="521" r:id="rId179"/>
    <p:sldId id="520" r:id="rId180"/>
    <p:sldId id="519" r:id="rId181"/>
    <p:sldId id="518" r:id="rId182"/>
    <p:sldId id="517" r:id="rId183"/>
    <p:sldId id="490" r:id="rId184"/>
    <p:sldId id="523" r:id="rId185"/>
    <p:sldId id="522" r:id="rId186"/>
    <p:sldId id="525" r:id="rId187"/>
    <p:sldId id="491" r:id="rId188"/>
    <p:sldId id="524" r:id="rId189"/>
    <p:sldId id="492" r:id="rId190"/>
    <p:sldId id="512" r:id="rId191"/>
    <p:sldId id="494" r:id="rId192"/>
    <p:sldId id="526" r:id="rId193"/>
    <p:sldId id="496" r:id="rId194"/>
    <p:sldId id="527" r:id="rId195"/>
    <p:sldId id="497" r:id="rId196"/>
    <p:sldId id="529" r:id="rId197"/>
    <p:sldId id="528" r:id="rId198"/>
    <p:sldId id="495" r:id="rId199"/>
    <p:sldId id="513" r:id="rId200"/>
    <p:sldId id="499" r:id="rId201"/>
    <p:sldId id="531" r:id="rId202"/>
    <p:sldId id="530" r:id="rId203"/>
    <p:sldId id="501" r:id="rId204"/>
    <p:sldId id="534" r:id="rId205"/>
    <p:sldId id="533" r:id="rId206"/>
    <p:sldId id="532" r:id="rId207"/>
    <p:sldId id="502" r:id="rId208"/>
    <p:sldId id="536" r:id="rId209"/>
    <p:sldId id="535" r:id="rId210"/>
    <p:sldId id="504" r:id="rId211"/>
    <p:sldId id="538" r:id="rId212"/>
    <p:sldId id="537" r:id="rId213"/>
    <p:sldId id="507" r:id="rId214"/>
    <p:sldId id="505" r:id="rId215"/>
    <p:sldId id="374" r:id="rId216"/>
    <p:sldId id="373" r:id="rId217"/>
  </p:sldIdLst>
  <p:sldSz cx="9144000" cy="5143500" type="screen16x9"/>
  <p:notesSz cx="6794500" cy="9931400"/>
  <p:embeddedFontLst>
    <p:embeddedFont>
      <p:font typeface="Calibri" panose="020F0502020204030204" pitchFamily="34" charset="0"/>
      <p:regular r:id="rId220"/>
      <p:bold r:id="rId221"/>
      <p:italic r:id="rId222"/>
      <p:boldItalic r:id="rId223"/>
    </p:embeddedFont>
    <p:embeddedFont>
      <p:font typeface="Roboto Light" panose="02000000000000000000" pitchFamily="2" charset="0"/>
      <p:regular r:id="rId224"/>
      <p:italic r:id="rId225"/>
    </p:embeddedFont>
    <p:embeddedFont>
      <p:font typeface="Roboto Medium" panose="02000000000000000000" pitchFamily="2" charset="0"/>
      <p:regular r:id="rId226"/>
      <p:italic r:id="rId227"/>
    </p:embeddedFont>
  </p:embeddedFontLst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ispiel / example" id="{496DF1C9-B8B0-9A44-B317-711FC3E0D76F}">
          <p14:sldIdLst>
            <p14:sldId id="283"/>
            <p14:sldId id="369"/>
            <p14:sldId id="378"/>
            <p14:sldId id="379"/>
            <p14:sldId id="403"/>
            <p14:sldId id="410"/>
            <p14:sldId id="411"/>
            <p14:sldId id="428"/>
            <p14:sldId id="430"/>
            <p14:sldId id="413"/>
            <p14:sldId id="432"/>
            <p14:sldId id="434"/>
            <p14:sldId id="437"/>
            <p14:sldId id="415"/>
            <p14:sldId id="418"/>
            <p14:sldId id="422"/>
            <p14:sldId id="423"/>
            <p14:sldId id="416"/>
            <p14:sldId id="444"/>
            <p14:sldId id="443"/>
            <p14:sldId id="442"/>
            <p14:sldId id="441"/>
            <p14:sldId id="440"/>
            <p14:sldId id="419"/>
            <p14:sldId id="421"/>
            <p14:sldId id="426"/>
            <p14:sldId id="425"/>
            <p14:sldId id="427"/>
            <p14:sldId id="445"/>
            <p14:sldId id="380"/>
            <p14:sldId id="287"/>
            <p14:sldId id="314"/>
            <p14:sldId id="315"/>
            <p14:sldId id="316"/>
            <p14:sldId id="381"/>
            <p14:sldId id="346"/>
            <p14:sldId id="539"/>
            <p14:sldId id="370"/>
            <p14:sldId id="377"/>
            <p14:sldId id="408"/>
            <p14:sldId id="447"/>
            <p14:sldId id="448"/>
            <p14:sldId id="453"/>
            <p14:sldId id="452"/>
            <p14:sldId id="451"/>
            <p14:sldId id="454"/>
            <p14:sldId id="456"/>
            <p14:sldId id="455"/>
            <p14:sldId id="449"/>
            <p14:sldId id="450"/>
            <p14:sldId id="446"/>
            <p14:sldId id="313"/>
            <p14:sldId id="457"/>
            <p14:sldId id="288"/>
            <p14:sldId id="290"/>
            <p14:sldId id="291"/>
            <p14:sldId id="292"/>
            <p14:sldId id="293"/>
            <p14:sldId id="382"/>
            <p14:sldId id="295"/>
            <p14:sldId id="458"/>
            <p14:sldId id="294"/>
            <p14:sldId id="459"/>
            <p14:sldId id="296"/>
            <p14:sldId id="297"/>
            <p14:sldId id="383"/>
            <p14:sldId id="302"/>
            <p14:sldId id="461"/>
            <p14:sldId id="460"/>
            <p14:sldId id="303"/>
            <p14:sldId id="463"/>
            <p14:sldId id="462"/>
            <p14:sldId id="384"/>
            <p14:sldId id="304"/>
            <p14:sldId id="464"/>
            <p14:sldId id="305"/>
            <p14:sldId id="466"/>
            <p14:sldId id="465"/>
            <p14:sldId id="306"/>
            <p14:sldId id="385"/>
            <p14:sldId id="320"/>
            <p14:sldId id="468"/>
            <p14:sldId id="467"/>
            <p14:sldId id="298"/>
            <p14:sldId id="470"/>
            <p14:sldId id="469"/>
            <p14:sldId id="307"/>
            <p14:sldId id="308"/>
            <p14:sldId id="309"/>
            <p14:sldId id="310"/>
            <p14:sldId id="400"/>
            <p14:sldId id="312"/>
            <p14:sldId id="399"/>
            <p14:sldId id="397"/>
            <p14:sldId id="386"/>
            <p14:sldId id="319"/>
            <p14:sldId id="321"/>
            <p14:sldId id="322"/>
            <p14:sldId id="327"/>
            <p14:sldId id="325"/>
            <p14:sldId id="323"/>
            <p14:sldId id="326"/>
            <p14:sldId id="324"/>
            <p14:sldId id="318"/>
            <p14:sldId id="387"/>
            <p14:sldId id="328"/>
            <p14:sldId id="390"/>
            <p14:sldId id="329"/>
            <p14:sldId id="389"/>
            <p14:sldId id="388"/>
            <p14:sldId id="330"/>
            <p14:sldId id="391"/>
            <p14:sldId id="333"/>
            <p14:sldId id="392"/>
            <p14:sldId id="334"/>
            <p14:sldId id="393"/>
            <p14:sldId id="335"/>
            <p14:sldId id="540"/>
            <p14:sldId id="371"/>
            <p14:sldId id="503"/>
            <p14:sldId id="376"/>
            <p14:sldId id="541"/>
            <p14:sldId id="336"/>
            <p14:sldId id="360"/>
            <p14:sldId id="366"/>
            <p14:sldId id="359"/>
            <p14:sldId id="340"/>
            <p14:sldId id="471"/>
            <p14:sldId id="337"/>
            <p14:sldId id="475"/>
            <p14:sldId id="474"/>
            <p14:sldId id="473"/>
            <p14:sldId id="472"/>
            <p14:sldId id="341"/>
            <p14:sldId id="476"/>
            <p14:sldId id="342"/>
            <p14:sldId id="338"/>
            <p14:sldId id="365"/>
            <p14:sldId id="347"/>
            <p14:sldId id="478"/>
            <p14:sldId id="477"/>
            <p14:sldId id="343"/>
            <p14:sldId id="481"/>
            <p14:sldId id="480"/>
            <p14:sldId id="479"/>
            <p14:sldId id="361"/>
            <p14:sldId id="348"/>
            <p14:sldId id="349"/>
            <p14:sldId id="483"/>
            <p14:sldId id="482"/>
            <p14:sldId id="367"/>
            <p14:sldId id="350"/>
            <p14:sldId id="358"/>
            <p14:sldId id="351"/>
            <p14:sldId id="352"/>
            <p14:sldId id="353"/>
            <p14:sldId id="354"/>
            <p14:sldId id="484"/>
            <p14:sldId id="355"/>
            <p14:sldId id="486"/>
            <p14:sldId id="485"/>
            <p14:sldId id="356"/>
            <p14:sldId id="542"/>
            <p14:sldId id="368"/>
            <p14:sldId id="375"/>
            <p14:sldId id="508"/>
            <p14:sldId id="514"/>
            <p14:sldId id="487"/>
            <p14:sldId id="509"/>
            <p14:sldId id="488"/>
            <p14:sldId id="516"/>
            <p14:sldId id="515"/>
            <p14:sldId id="489"/>
            <p14:sldId id="521"/>
            <p14:sldId id="520"/>
            <p14:sldId id="519"/>
            <p14:sldId id="518"/>
            <p14:sldId id="517"/>
            <p14:sldId id="490"/>
            <p14:sldId id="523"/>
            <p14:sldId id="522"/>
            <p14:sldId id="525"/>
            <p14:sldId id="491"/>
            <p14:sldId id="524"/>
            <p14:sldId id="492"/>
            <p14:sldId id="512"/>
            <p14:sldId id="494"/>
            <p14:sldId id="526"/>
            <p14:sldId id="496"/>
            <p14:sldId id="527"/>
            <p14:sldId id="497"/>
            <p14:sldId id="529"/>
            <p14:sldId id="528"/>
            <p14:sldId id="495"/>
            <p14:sldId id="513"/>
            <p14:sldId id="499"/>
            <p14:sldId id="531"/>
            <p14:sldId id="530"/>
            <p14:sldId id="501"/>
            <p14:sldId id="534"/>
            <p14:sldId id="533"/>
            <p14:sldId id="532"/>
            <p14:sldId id="502"/>
            <p14:sldId id="536"/>
            <p14:sldId id="535"/>
            <p14:sldId id="504"/>
            <p14:sldId id="538"/>
            <p14:sldId id="537"/>
            <p14:sldId id="507"/>
            <p14:sldId id="505"/>
            <p14:sldId id="374"/>
            <p14:sldId id="373"/>
          </p14:sldIdLst>
        </p14:section>
        <p14:section name="Vorlage Deutsch" id="{E82B1D9F-3B60-9143-8F68-CCCB59378CE5}">
          <p14:sldIdLst/>
        </p14:section>
        <p14:section name="Template English" id="{98B1ADA6-CCFF-AD4F-A902-F0090EF5A03E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2278" userDrawn="1">
          <p15:clr>
            <a:srgbClr val="A4A3A4"/>
          </p15:clr>
        </p15:guide>
        <p15:guide id="4" pos="51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09D7A0-EF12-F2A4-89EF-9EE915021DBC}" name="Grossenbacher Cyril" initials="GC" userId="S::cyril.grossenbacher@ti8m.ch::5928652e-cd3c-403e-a27d-d66579516aae" providerId="AD"/>
  <p188:author id="{E40A39EB-DBE5-BB5A-7FA1-255281F7F940}" name="Maggini Khaufra" initials="MK" userId="S::khaufra.maggini@ti8m.ch::44db3a77-b0b3-4c5a-afbc-8020e1ce1d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03B000"/>
    <a:srgbClr val="028C00"/>
    <a:srgbClr val="DCF60A"/>
    <a:srgbClr val="99B9DB"/>
    <a:srgbClr val="A5DEDC"/>
    <a:srgbClr val="BF9E77"/>
    <a:srgbClr val="F89406"/>
    <a:srgbClr val="F06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708A6-F0E6-E4C3-1E63-01C83B9A7169}" v="286" dt="2023-05-23T23:45:58.837"/>
    <p1510:client id="{2F2A19B7-DBBA-A77E-94D4-CEB02B9EC187}" v="3630" dt="2023-05-23T20:34:19.221"/>
    <p1510:client id="{34AC7FF6-A073-7BB7-75E6-0EE2C6E3C5A9}" v="125" dt="2023-05-13T13:46:04.695"/>
    <p1510:client id="{41A54D7C-1DC9-5EAD-62D3-987FD5044502}" v="24" dt="2023-05-17T09:06:51.605"/>
    <p1510:client id="{5D157EDD-1D69-8B31-96E8-17598B426332}" v="3" dt="2023-05-19T07:10:32.404"/>
    <p1510:client id="{8013EB4D-BD44-B116-33BF-6B3E87202CEB}" v="13" dt="2023-05-14T20:17:33.245"/>
    <p1510:client id="{8877B79D-D7F9-0D32-9E12-292D990A9DAE}" v="5" dt="2023-05-23T08:00:43.295"/>
    <p1510:client id="{99E98C03-6D7E-5C95-B0C5-857C54B4BC1B}" v="18" dt="2023-05-24T05:52:16.848"/>
    <p1510:client id="{A0A39502-8141-B23B-9E78-35D1B34C76F6}" v="1183" dt="2023-05-23T15:16:04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278"/>
        <p:guide pos="510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font" Target="fonts/font7.fntdata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1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font" Target="fonts/font8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presProps" Target="presProps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notesMaster" Target="notesMasters/notesMaster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viewProps" Target="viewProps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handoutMaster" Target="handoutMasters/handoutMaster1.xml"/><Relationship Id="rId230" Type="http://schemas.openxmlformats.org/officeDocument/2006/relationships/theme" Target="theme/theme1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font" Target="fonts/font1.fntdata"/><Relationship Id="rId225" Type="http://schemas.openxmlformats.org/officeDocument/2006/relationships/font" Target="fonts/font6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6" Type="http://schemas.openxmlformats.org/officeDocument/2006/relationships/slide" Target="slides/slide21.xml"/><Relationship Id="rId231" Type="http://schemas.openxmlformats.org/officeDocument/2006/relationships/tableStyles" Target="tableStyle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font" Target="fonts/font2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microsoft.com/office/2015/10/relationships/revisionInfo" Target="revisionInfo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font" Target="fonts/font3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212" Type="http://schemas.openxmlformats.org/officeDocument/2006/relationships/slide" Target="slides/slide207.xml"/><Relationship Id="rId233" Type="http://schemas.microsoft.com/office/2018/10/relationships/authors" Target="authors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font" Target="fonts/font4.fntdata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font" Target="fonts/font5.fntdata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14" Type="http://schemas.openxmlformats.org/officeDocument/2006/relationships/slide" Target="slides/slide209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4813" cy="498475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3" y="0"/>
            <a:ext cx="2944813" cy="498475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r">
              <a:defRPr sz="1200"/>
            </a:lvl1pPr>
          </a:lstStyle>
          <a:p>
            <a:fld id="{9AB05C02-9D58-4CAF-9356-BF87F3CBBB46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9432928"/>
            <a:ext cx="2944813" cy="498475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3" y="9432928"/>
            <a:ext cx="2944813" cy="498475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r">
              <a:defRPr sz="1200"/>
            </a:lvl1pPr>
          </a:lstStyle>
          <a:p>
            <a:fld id="{EC0D8848-FACA-43D8-B5CF-613381CBE89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061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9022 4128 0 0 0,'0'0'0'0'0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08:0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9472 3307 0 0 0,'0'0'0'0'0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3T14:14:1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13282 6694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2944283" cy="49829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8" y="4"/>
            <a:ext cx="2944283" cy="49829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r">
              <a:defRPr sz="1200"/>
            </a:lvl1pPr>
          </a:lstStyle>
          <a:p>
            <a:fld id="{AD745B4B-AED6-4A6C-9B7F-AD0B265DCC27}" type="datetimeFigureOut">
              <a:rPr lang="de-CH" smtClean="0"/>
              <a:t>23.05.2023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4" tIns="45706" rIns="91414" bIns="4570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90"/>
            <a:ext cx="5435600" cy="3910490"/>
          </a:xfrm>
          <a:prstGeom prst="rect">
            <a:avLst/>
          </a:prstGeom>
        </p:spPr>
        <p:txBody>
          <a:bodyPr vert="horz" lIns="91414" tIns="45706" rIns="91414" bIns="45706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9433111"/>
            <a:ext cx="2944283" cy="498293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8" y="9433111"/>
            <a:ext cx="2944283" cy="498293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r">
              <a:defRPr sz="1200"/>
            </a:lvl1pPr>
          </a:lstStyle>
          <a:p>
            <a:fld id="{BE65CCB5-C8E4-4ED3-A5C3-0FE3DE1586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70600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8D4D5C1-BC5F-6142-B4D6-B767E6000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130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 mit Überschrif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51996-164C-A648-BA66-8D911B48E611}" type="datetime1">
              <a:rPr lang="de-CH" smtClean="0"/>
              <a:t>23.05.2023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4936"/>
            <a:ext cx="4068000" cy="76411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</a:t>
            </a:r>
            <a:br>
              <a:rPr lang="de-DE"/>
            </a:br>
            <a:r>
              <a:rPr lang="de-DE"/>
              <a:t>/oder nur Bild </a:t>
            </a:r>
            <a:endParaRPr lang="de-CH"/>
          </a:p>
        </p:txBody>
      </p:sp>
      <p:sp>
        <p:nvSpPr>
          <p:cNvPr id="9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358775" y="2268000"/>
            <a:ext cx="4068000" cy="2006071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Eventuell Zusatz (eigentlich geht’s auch ohne)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4719088" y="1440000"/>
            <a:ext cx="4068000" cy="32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85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23.05.2023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8060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Verwendung von Tabellen, diese kann aus dem Folienmaster kopiert werden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23.05.2023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BEBE3DD-E4FE-C841-A4EC-A9885E1EED12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58775" y="1425322"/>
          <a:ext cx="6183204" cy="2041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7204">
                  <a:extLst>
                    <a:ext uri="{9D8B030D-6E8A-4147-A177-3AD203B41FA5}">
                      <a16:colId xmlns:a16="http://schemas.microsoft.com/office/drawing/2014/main" val="3482714911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4606326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146567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493236259"/>
                    </a:ext>
                  </a:extLst>
                </a:gridCol>
              </a:tblGrid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 b="0">
                          <a:latin typeface="+mj-lt"/>
                        </a:rPr>
                        <a:t>#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Topic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 err="1">
                          <a:latin typeface="+mj-lt"/>
                        </a:rPr>
                        <a:t>Responsible</a:t>
                      </a:r>
                      <a:endParaRPr lang="de-CH" sz="1000" b="0"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Time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20799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Intro &amp; Company </a:t>
                      </a:r>
                      <a:r>
                        <a:rPr lang="de-CH" sz="1000" err="1"/>
                        <a:t>Presentation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Björn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60806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2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Innovation Garage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Robert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59733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3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Data &amp; </a:t>
                      </a:r>
                      <a:r>
                        <a:rPr lang="de-CH" sz="1000" err="1"/>
                        <a:t>Artificial</a:t>
                      </a:r>
                      <a:r>
                        <a:rPr lang="de-CH" sz="1000"/>
                        <a:t> </a:t>
                      </a:r>
                      <a:r>
                        <a:rPr lang="de-CH" sz="1000" err="1"/>
                        <a:t>Intelligence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Pascal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588292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4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Cloud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Karsten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45’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299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5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Blockchain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Martin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2074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6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Next </a:t>
                      </a:r>
                      <a:r>
                        <a:rPr lang="de-CH" sz="1000" err="1"/>
                        <a:t>Steps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79038"/>
                  </a:ext>
                </a:extLst>
              </a:tr>
            </a:tbl>
          </a:graphicData>
        </a:graphic>
      </p:graphicFrame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3EC4515F-B03F-1643-8BCE-98834177C279}"/>
              </a:ext>
            </a:extLst>
          </p:cNvPr>
          <p:cNvSpPr/>
          <p:nvPr userDrawn="1"/>
        </p:nvSpPr>
        <p:spPr>
          <a:xfrm>
            <a:off x="6846032" y="837527"/>
            <a:ext cx="1374296" cy="582460"/>
          </a:xfrm>
          <a:prstGeom prst="wedgeRectCallout">
            <a:avLst>
              <a:gd name="adj1" fmla="val -80394"/>
              <a:gd name="adj2" fmla="val 766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CH" sz="1000">
                <a:solidFill>
                  <a:schemeClr val="tx1"/>
                </a:solidFill>
              </a:rPr>
              <a:t>1. Folienhintergrund in Hellgrau</a:t>
            </a: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DC9DF8B6-8087-1C42-9043-7A3C2D0A5EAF}"/>
              </a:ext>
            </a:extLst>
          </p:cNvPr>
          <p:cNvSpPr/>
          <p:nvPr userDrawn="1"/>
        </p:nvSpPr>
        <p:spPr>
          <a:xfrm>
            <a:off x="6846033" y="15702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2. Tabellenkopf in Dunkelblau</a:t>
            </a:r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F979DA6E-7D3C-9040-976A-A129FF2598AC}"/>
              </a:ext>
            </a:extLst>
          </p:cNvPr>
          <p:cNvSpPr/>
          <p:nvPr userDrawn="1"/>
        </p:nvSpPr>
        <p:spPr>
          <a:xfrm>
            <a:off x="6846033" y="236899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3. Zeilen in weiss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00">
              <a:solidFill>
                <a:schemeClr val="tx1"/>
              </a:solidFill>
            </a:endParaRPr>
          </a:p>
        </p:txBody>
      </p:sp>
      <p:sp>
        <p:nvSpPr>
          <p:cNvPr id="14" name="Rechteckige Legende 13">
            <a:extLst>
              <a:ext uri="{FF2B5EF4-FFF2-40B4-BE49-F238E27FC236}">
                <a16:creationId xmlns:a16="http://schemas.microsoft.com/office/drawing/2014/main" id="{AE3F47B0-B54D-7948-A96E-0A961F5BC584}"/>
              </a:ext>
            </a:extLst>
          </p:cNvPr>
          <p:cNvSpPr/>
          <p:nvPr userDrawn="1"/>
        </p:nvSpPr>
        <p:spPr>
          <a:xfrm>
            <a:off x="6846033" y="31677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4. Innere horizontale Rahmenlinie in 1pt hellgrau</a:t>
            </a:r>
          </a:p>
        </p:txBody>
      </p:sp>
    </p:spTree>
    <p:extLst>
      <p:ext uri="{BB962C8B-B14F-4D97-AF65-F5344CB8AC3E}">
        <p14:creationId xmlns:p14="http://schemas.microsoft.com/office/powerpoint/2010/main" val="544206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-le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23.05.2023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0120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F24BB09-CBD3-BA40-A46A-ADD700DF1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95174798-60E3-AC41-89BF-2BA3AADDD7F1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platzhalter 1">
            <a:extLst>
              <a:ext uri="{FF2B5EF4-FFF2-40B4-BE49-F238E27FC236}">
                <a16:creationId xmlns:a16="http://schemas.microsoft.com/office/drawing/2014/main" id="{B8DB215F-592D-3549-B2BC-D1D91A90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203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7F8E808C-C927-884D-8F79-98F9635307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100000"/>
                    </a14:imgEffect>
                  </a14:imgLayer>
                </a14:imgProps>
              </a:ext>
            </a:extLst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9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A34D28F-69D7-234C-A5DD-24D68BDB8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6" name="Picture 2" descr="C:\Users\ses\Desktop\ti8m_logo_2014_CMYK.png">
            <a:extLst>
              <a:ext uri="{FF2B5EF4-FFF2-40B4-BE49-F238E27FC236}">
                <a16:creationId xmlns:a16="http://schemas.microsoft.com/office/drawing/2014/main" id="{8FBF0863-AA3C-A948-A5A5-0899A1A85F40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EA94FB0D-394B-7A42-99B7-D7AF803A4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6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1900" y="0"/>
            <a:ext cx="5940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8900"/>
            <a:ext cx="2520000" cy="3436938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Zwischentitelfolie </a:t>
            </a:r>
            <a:br>
              <a:rPr lang="de-DE"/>
            </a:br>
            <a:r>
              <a:rPr lang="de-DE"/>
              <a:t>mit Kapiteltitel und Variante mit Bild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5110-9665-6242-9CF3-3CA0DCB22E06}" type="datetime1">
              <a:rPr lang="de-CH" smtClean="0"/>
              <a:t>23.05.2023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77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es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66F9-ED77-784E-B9E1-554121582B9E}" type="datetime1">
              <a:rPr lang="de-CH" smtClean="0"/>
              <a:t>23.05.2023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32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0"/>
            <a:ext cx="5940000" cy="514350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4000" y="138222"/>
            <a:ext cx="5939999" cy="500527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B8A3F-215B-8840-A3CD-23F1E7CCDEA0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23.05.2023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0000" y="1872000"/>
            <a:ext cx="2520000" cy="27930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0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520000" cy="6534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5396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-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159B482-310A-014C-AA29-F5FD3570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9256734" cy="52069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8">
            <a:extLst>
              <a:ext uri="{FF2B5EF4-FFF2-40B4-BE49-F238E27FC236}">
                <a16:creationId xmlns:a16="http://schemas.microsoft.com/office/drawing/2014/main" id="{EF70EC9E-207B-0A49-914B-7258CACFDE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9B2C498F-59A0-004D-A779-805594DC19CE}"/>
              </a:ext>
            </a:extLst>
          </p:cNvPr>
          <p:cNvSpPr/>
          <p:nvPr userDrawn="1"/>
        </p:nvSpPr>
        <p:spPr>
          <a:xfrm>
            <a:off x="9329194" y="4589711"/>
            <a:ext cx="1019089" cy="582460"/>
          </a:xfrm>
          <a:prstGeom prst="wedgeRectCallout">
            <a:avLst>
              <a:gd name="adj1" fmla="val -63532"/>
              <a:gd name="adj2" fmla="val 20565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>
                <a:solidFill>
                  <a:schemeClr val="tx1"/>
                </a:solidFill>
              </a:rPr>
              <a:t>Hier kann man das Bild austauschen</a:t>
            </a:r>
          </a:p>
        </p:txBody>
      </p:sp>
    </p:spTree>
    <p:extLst>
      <p:ext uri="{BB962C8B-B14F-4D97-AF65-F5344CB8AC3E}">
        <p14:creationId xmlns:p14="http://schemas.microsoft.com/office/powerpoint/2010/main" val="3089044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9144000" cy="360045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163460" cy="85766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5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F6832-8988-F64E-A3E7-418E75C7C283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23.05.2023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0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2381694" y="-152991"/>
            <a:ext cx="7300518" cy="4106542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35877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/>
          </p:nvPr>
        </p:nvSpPr>
        <p:spPr>
          <a:xfrm>
            <a:off x="471722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8510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5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23.05.2023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5er Titelmasterformat durch Klicken bearbeiten</a:t>
            </a:r>
            <a:endParaRPr lang="de-CH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071338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71337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71338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72563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783901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83900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83901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85126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88714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488713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488714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89939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50" name="Bildplatzhalter 2">
            <a:extLst>
              <a:ext uri="{FF2B5EF4-FFF2-40B4-BE49-F238E27FC236}">
                <a16:creationId xmlns:a16="http://schemas.microsoft.com/office/drawing/2014/main" id="{B05ECEE7-69E8-0D4F-BF26-FE1246B1CEF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01277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1CA5ABF-3210-A141-9DDF-07C1089E030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01276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4DE27B6D-7ED7-8D42-93ED-0E122B07A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01277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3FECEDA3-82DE-3541-B6B0-9A9926AD72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02502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66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4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2" name="Bildplatzhalter 2"/>
          <p:cNvSpPr>
            <a:spLocks noGrp="1"/>
          </p:cNvSpPr>
          <p:nvPr>
            <p:ph type="pic" sz="quarter" idx="41"/>
          </p:nvPr>
        </p:nvSpPr>
        <p:spPr>
          <a:xfrm>
            <a:off x="698522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98522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6"/>
          </p:nvPr>
        </p:nvSpPr>
        <p:spPr>
          <a:xfrm>
            <a:off x="25558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23.05.2023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556000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2" name="Textplatzhalt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2556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0" name="Textplatzhalt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3" name="Textplatzhalt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985225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4" name="Textplatzhalt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98522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55587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1" name="Textplatzhalt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4787999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4er 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9396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Vs kurz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56FB-D0BA-E648-ACD1-4244D058A501}" type="datetime1">
              <a:rPr lang="de-CH" smtClean="0"/>
              <a:t>23.05.2023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BD78BF6-6E1E-3844-8A08-ECFD8F63D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687DA67-E035-D641-B943-0A7EC87E74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6BCD9C6B-F907-0E46-BB32-E74FB810FE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F0F73FC7-6070-AC44-AB20-34F779B271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4C081A3-F900-4C4D-58DE-92D479B9A51E}"/>
              </a:ext>
            </a:extLst>
          </p:cNvPr>
          <p:cNvSpPr txBox="1"/>
          <p:nvPr userDrawn="1"/>
        </p:nvSpPr>
        <p:spPr>
          <a:xfrm>
            <a:off x="2854268" y="4871789"/>
            <a:ext cx="344291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600"/>
              <a:t>* Verfügbarkeit Personen ist vom Startdatum des Projektes abhängig.</a:t>
            </a:r>
          </a:p>
        </p:txBody>
      </p:sp>
    </p:spTree>
    <p:extLst>
      <p:ext uri="{BB962C8B-B14F-4D97-AF65-F5344CB8AC3E}">
        <p14:creationId xmlns:p14="http://schemas.microsoft.com/office/powerpoint/2010/main" val="1776227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V ausführl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A135-0BEA-5E4E-BD24-44ADEECDBBEE}" type="datetime1">
              <a:rPr lang="de-CH" smtClean="0"/>
              <a:t>23.05.2023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38"/>
          </p:nvPr>
        </p:nvSpPr>
        <p:spPr>
          <a:xfrm>
            <a:off x="456195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C3486F5E-3D6E-A64F-85D1-CDBD00E909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FA01258-BA9C-2F44-9CFA-CE027F20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720982-E481-9DFF-C9A5-780C0DDCCA78}"/>
              </a:ext>
            </a:extLst>
          </p:cNvPr>
          <p:cNvSpPr txBox="1"/>
          <p:nvPr userDrawn="1"/>
        </p:nvSpPr>
        <p:spPr>
          <a:xfrm>
            <a:off x="2854268" y="4871789"/>
            <a:ext cx="344291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600"/>
              <a:t>* Verfügbarkeit Personen ist vom Startdatum des Projektes abhängig.</a:t>
            </a:r>
          </a:p>
        </p:txBody>
      </p:sp>
    </p:spTree>
    <p:extLst>
      <p:ext uri="{BB962C8B-B14F-4D97-AF65-F5344CB8AC3E}">
        <p14:creationId xmlns:p14="http://schemas.microsoft.com/office/powerpoint/2010/main" val="1326192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AB3B-EB9C-824A-BFD4-4375D3DD14E2}" type="datetime1">
              <a:rPr lang="de-CH" smtClean="0"/>
              <a:t>23.05.2023</a:t>
            </a:fld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861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deutsc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Zürich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ti&amp;m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digitalisieren Ihr Unternehmen.</a:t>
            </a: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Kesselstraße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Düsseldorf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ti&amp;m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91885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englis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Zurich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lang="de-DE" sz="1600" err="1">
                <a:solidFill>
                  <a:schemeClr val="bg1"/>
                </a:solidFill>
              </a:rPr>
              <a:t>We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digitalize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your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company</a:t>
            </a:r>
            <a:r>
              <a:rPr lang="de-DE" sz="16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Kesselstrasse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Dusseldorf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C436B73-64EA-87DF-2398-A93E109031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97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9372-8650-8B48-94AB-BDE1D3365E0F}" type="datetime1">
              <a:rPr lang="de-CH" smtClean="0"/>
              <a:t>23.05.2023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1440000"/>
            <a:ext cx="7018021" cy="223168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4" hasCustomPrompt="1"/>
          </p:nvPr>
        </p:nvSpPr>
        <p:spPr>
          <a:xfrm>
            <a:off x="-220689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Thomas Wüst</a:t>
            </a:r>
            <a:br>
              <a:rPr lang="de-DE"/>
            </a:br>
            <a:r>
              <a:rPr lang="de-DE"/>
              <a:t>CEO</a:t>
            </a:r>
            <a:endParaRPr lang="de-CH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88097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28"/>
          </p:nvPr>
        </p:nvSpPr>
        <p:spPr>
          <a:xfrm>
            <a:off x="323229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9" hasCustomPrompt="1"/>
          </p:nvPr>
        </p:nvSpPr>
        <p:spPr>
          <a:xfrm>
            <a:off x="580078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22" name="Bildplatzhalter 17"/>
          <p:cNvSpPr>
            <a:spLocks noGrp="1"/>
          </p:cNvSpPr>
          <p:nvPr>
            <p:ph type="pic" sz="quarter" idx="30"/>
          </p:nvPr>
        </p:nvSpPr>
        <p:spPr>
          <a:xfrm>
            <a:off x="615210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" y="3877821"/>
            <a:ext cx="1256982" cy="502793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7020000" cy="50444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526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Text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5D8524-6DDC-4B43-AB28-290DE3B49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DA834346-1050-9FF5-E16A-F04DEBA00DD7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60363" y="1439863"/>
          <a:ext cx="4211637" cy="221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637">
                  <a:extLst>
                    <a:ext uri="{9D8B030D-6E8A-4147-A177-3AD203B41FA5}">
                      <a16:colId xmlns:a16="http://schemas.microsoft.com/office/drawing/2014/main" val="3341853512"/>
                    </a:ext>
                  </a:extLst>
                </a:gridCol>
              </a:tblGrid>
              <a:tr h="276480"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Management Summary</a:t>
                      </a:r>
                    </a:p>
                  </a:txBody>
                  <a:tcPr marL="74174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421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Ausgangslage und Zielsetzung</a:t>
                      </a:r>
                    </a:p>
                  </a:txBody>
                  <a:tcPr marL="74174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866618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Lösungsansatz</a:t>
                      </a:r>
                    </a:p>
                  </a:txBody>
                  <a:tcPr marL="74174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632993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Organisation und Planung</a:t>
                      </a:r>
                    </a:p>
                  </a:txBody>
                  <a:tcPr marL="74174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72072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Angebot</a:t>
                      </a:r>
                    </a:p>
                  </a:txBody>
                  <a:tcPr marL="74174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198604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Referenzen </a:t>
                      </a:r>
                    </a:p>
                  </a:txBody>
                  <a:tcPr marL="74174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19541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Berater-Profile</a:t>
                      </a:r>
                    </a:p>
                  </a:txBody>
                  <a:tcPr marL="74174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337650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 err="1">
                          <a:solidFill>
                            <a:schemeClr val="bg1"/>
                          </a:solidFill>
                          <a:latin typeface="+mj-lt"/>
                        </a:rPr>
                        <a:t>ti&amp;m</a:t>
                      </a: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 AG</a:t>
                      </a:r>
                    </a:p>
                  </a:txBody>
                  <a:tcPr marL="74174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56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BB54BE-A44F-9E47-B684-C26B41894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8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5C32-42B4-8E4A-84BF-2F7744E806BE}" type="datetime1">
              <a:rPr lang="de-CH" smtClean="0"/>
              <a:t>23.05.2023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5580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109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1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7225" y="1440000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3B3B-7FAE-2A42-B60C-71E118A080A6}" type="datetime1">
              <a:rPr lang="de-CH" smtClean="0"/>
              <a:t>23.05.2023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598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482" y="1439999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23.05.2023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4713482" y="612000"/>
            <a:ext cx="4071181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569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85226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23.05.2023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‹#›</a:t>
            </a:fld>
            <a:endParaRPr lang="de-CH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222000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03512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</a:t>
            </a:r>
            <a:br>
              <a:rPr lang="de-DE"/>
            </a:br>
            <a:r>
              <a:rPr lang="de-DE"/>
              <a:t>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8426228" cy="2550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wie geht es denn über zwei Zeilen dann weiter, funktioniert der Einzug bearbeiten</a:t>
            </a:r>
          </a:p>
          <a:p>
            <a:pPr lvl="1"/>
            <a:r>
              <a:rPr lang="de-DE"/>
              <a:t>Zweite Ebene</a:t>
            </a:r>
          </a:p>
          <a:p>
            <a:pPr marL="540000" marR="0" lvl="2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dritte Ebene wird nicht gebraucht</a:t>
            </a:r>
          </a:p>
          <a:p>
            <a:pPr marL="1079973" marR="0" lvl="3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vierte Ebene wird nicht gebraucht</a:t>
            </a: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85510" y="4732339"/>
            <a:ext cx="20574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E5924C4-C5F2-0A45-BDAA-D92CBAB428AB}" type="datetime1">
              <a:rPr lang="de-CH" smtClean="0"/>
              <a:t>23.05.2023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54210" y="4732339"/>
            <a:ext cx="3600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9307632" y="-56285"/>
            <a:ext cx="158816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err="1">
                <a:solidFill>
                  <a:schemeClr val="accent3"/>
                </a:solidFill>
                <a:latin typeface="+mj-lt"/>
              </a:rPr>
              <a:t>ti&amp;m</a:t>
            </a:r>
            <a:r>
              <a:rPr lang="de-CH" sz="750">
                <a:solidFill>
                  <a:schemeClr val="accent3"/>
                </a:solidFill>
                <a:latin typeface="+mj-lt"/>
              </a:rPr>
              <a:t> 2022 </a:t>
            </a:r>
            <a:r>
              <a:rPr lang="de-CH" sz="750" err="1">
                <a:solidFill>
                  <a:schemeClr val="accent3"/>
                </a:solidFill>
                <a:latin typeface="+mj-lt"/>
              </a:rPr>
              <a:t>july</a:t>
            </a:r>
            <a:endParaRPr lang="de-CH" sz="75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9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9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</p:sldLayoutIdLst>
  <p:hf hdr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mbol" panose="05050102010706020507" pitchFamily="18" charset="2"/>
        <a:buChar char="-"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marR="0" indent="-14400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39600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107423" indent="-17145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9964" indent="179996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26">
          <p15:clr>
            <a:srgbClr val="F26B43"/>
          </p15:clr>
        </p15:guide>
        <p15:guide id="3" pos="5534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894">
          <p15:clr>
            <a:srgbClr val="F26B43"/>
          </p15:clr>
        </p15:guide>
        <p15:guide id="7" orient="horz" pos="259">
          <p15:clr>
            <a:srgbClr val="F26B43"/>
          </p15:clr>
        </p15:guide>
        <p15:guide id="8" orient="horz" pos="713">
          <p15:clr>
            <a:srgbClr val="F26B43"/>
          </p15:clr>
        </p15:guide>
        <p15:guide id="11" orient="horz" pos="3117">
          <p15:clr>
            <a:srgbClr val="F26B43"/>
          </p15:clr>
        </p15:guide>
        <p15:guide id="15" orient="horz" pos="2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2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7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customXml" Target="../ink/ink276.xml"/><Relationship Id="rId4" Type="http://schemas.openxmlformats.org/officeDocument/2006/relationships/customXml" Target="../ink/ink27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customXml" Target="../ink/ink27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customXml" Target="../ink/ink279.xml"/><Relationship Id="rId4" Type="http://schemas.openxmlformats.org/officeDocument/2006/relationships/customXml" Target="../ink/ink27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8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customXml" Target="../ink/ink282.xml"/><Relationship Id="rId4" Type="http://schemas.openxmlformats.org/officeDocument/2006/relationships/customXml" Target="../ink/ink28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5.png"/><Relationship Id="rId2" Type="http://schemas.openxmlformats.org/officeDocument/2006/relationships/customXml" Target="../ink/ink28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customXml" Target="../ink/ink285.xml"/><Relationship Id="rId4" Type="http://schemas.openxmlformats.org/officeDocument/2006/relationships/customXml" Target="../ink/ink28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8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88.xml"/><Relationship Id="rId4" Type="http://schemas.openxmlformats.org/officeDocument/2006/relationships/customXml" Target="../ink/ink28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8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91.xml"/><Relationship Id="rId4" Type="http://schemas.openxmlformats.org/officeDocument/2006/relationships/customXml" Target="../ink/ink29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9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94.xml"/><Relationship Id="rId4" Type="http://schemas.openxmlformats.org/officeDocument/2006/relationships/customXml" Target="../ink/ink29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9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97.xml"/><Relationship Id="rId4" Type="http://schemas.openxmlformats.org/officeDocument/2006/relationships/customXml" Target="../ink/ink29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9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00.xml"/><Relationship Id="rId4" Type="http://schemas.openxmlformats.org/officeDocument/2006/relationships/customXml" Target="../ink/ink29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0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03.xml"/><Relationship Id="rId4" Type="http://schemas.openxmlformats.org/officeDocument/2006/relationships/customXml" Target="../ink/ink30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customXml" Target="../ink/ink2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0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06.xml"/><Relationship Id="rId4" Type="http://schemas.openxmlformats.org/officeDocument/2006/relationships/customXml" Target="../ink/ink30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0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09.xml"/><Relationship Id="rId4" Type="http://schemas.openxmlformats.org/officeDocument/2006/relationships/customXml" Target="../ink/ink30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1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12.xml"/><Relationship Id="rId4" Type="http://schemas.openxmlformats.org/officeDocument/2006/relationships/customXml" Target="../ink/ink31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1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15.xml"/><Relationship Id="rId4" Type="http://schemas.openxmlformats.org/officeDocument/2006/relationships/customXml" Target="../ink/ink31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1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18.xml"/><Relationship Id="rId4" Type="http://schemas.openxmlformats.org/officeDocument/2006/relationships/customXml" Target="../ink/ink31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1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21.xml"/><Relationship Id="rId4" Type="http://schemas.openxmlformats.org/officeDocument/2006/relationships/customXml" Target="../ink/ink32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2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24.xml"/><Relationship Id="rId4" Type="http://schemas.openxmlformats.org/officeDocument/2006/relationships/customXml" Target="../ink/ink32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2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27.xml"/><Relationship Id="rId4" Type="http://schemas.openxmlformats.org/officeDocument/2006/relationships/customXml" Target="../ink/ink32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customXml" Target="../ink/ink330.xml"/><Relationship Id="rId4" Type="http://schemas.openxmlformats.org/officeDocument/2006/relationships/customXml" Target="../ink/ink32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3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33.xml"/><Relationship Id="rId4" Type="http://schemas.openxmlformats.org/officeDocument/2006/relationships/customXml" Target="../ink/ink3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8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customXml" Target="../ink/ink336.xml"/><Relationship Id="rId4" Type="http://schemas.openxmlformats.org/officeDocument/2006/relationships/customXml" Target="../ink/ink33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3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onsole.cloud.google.com" TargetMode="External"/><Relationship Id="rId5" Type="http://schemas.openxmlformats.org/officeDocument/2006/relationships/customXml" Target="../ink/ink339.xml"/><Relationship Id="rId4" Type="http://schemas.openxmlformats.org/officeDocument/2006/relationships/customXml" Target="../ink/ink33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customXml" Target="../ink/ink342.xml"/><Relationship Id="rId4" Type="http://schemas.openxmlformats.org/officeDocument/2006/relationships/customXml" Target="../ink/ink34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4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45.xml"/><Relationship Id="rId4" Type="http://schemas.openxmlformats.org/officeDocument/2006/relationships/customXml" Target="../ink/ink34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4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48.xml"/><Relationship Id="rId4" Type="http://schemas.openxmlformats.org/officeDocument/2006/relationships/customXml" Target="../ink/ink34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4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51.xml"/><Relationship Id="rId4" Type="http://schemas.openxmlformats.org/officeDocument/2006/relationships/customXml" Target="../ink/ink35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5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customXml" Target="../ink/ink354.xml"/><Relationship Id="rId4" Type="http://schemas.openxmlformats.org/officeDocument/2006/relationships/customXml" Target="../ink/ink35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5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customXml" Target="../ink/ink357.xml"/><Relationship Id="rId4" Type="http://schemas.openxmlformats.org/officeDocument/2006/relationships/customXml" Target="../ink/ink35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customXml" Target="../ink/ink35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customXml" Target="../ink/ink360.xml"/><Relationship Id="rId4" Type="http://schemas.openxmlformats.org/officeDocument/2006/relationships/customXml" Target="../ink/ink35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6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63.xml"/><Relationship Id="rId4" Type="http://schemas.openxmlformats.org/officeDocument/2006/relationships/customXml" Target="../ink/ink36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customXml" Target="../ink/ink3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6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66.xml"/><Relationship Id="rId4" Type="http://schemas.openxmlformats.org/officeDocument/2006/relationships/customXml" Target="../ink/ink36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6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69.xml"/><Relationship Id="rId4" Type="http://schemas.openxmlformats.org/officeDocument/2006/relationships/customXml" Target="../ink/ink36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7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72.xml"/><Relationship Id="rId4" Type="http://schemas.openxmlformats.org/officeDocument/2006/relationships/customXml" Target="../ink/ink37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7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75.xml"/><Relationship Id="rId4" Type="http://schemas.openxmlformats.org/officeDocument/2006/relationships/customXml" Target="../ink/ink37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7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78.xml"/><Relationship Id="rId4" Type="http://schemas.openxmlformats.org/officeDocument/2006/relationships/customXml" Target="../ink/ink37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7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81.xml"/><Relationship Id="rId4" Type="http://schemas.openxmlformats.org/officeDocument/2006/relationships/customXml" Target="../ink/ink38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8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customXml" Target="../ink/ink384.xml"/><Relationship Id="rId4" Type="http://schemas.openxmlformats.org/officeDocument/2006/relationships/customXml" Target="../ink/ink38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8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87.xml"/><Relationship Id="rId4" Type="http://schemas.openxmlformats.org/officeDocument/2006/relationships/customXml" Target="../ink/ink38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8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90.xml"/><Relationship Id="rId4" Type="http://schemas.openxmlformats.org/officeDocument/2006/relationships/customXml" Target="../ink/ink38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9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93.xml"/><Relationship Id="rId4" Type="http://schemas.openxmlformats.org/officeDocument/2006/relationships/customXml" Target="../ink/ink39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33.xml"/><Relationship Id="rId5" Type="http://schemas.openxmlformats.org/officeDocument/2006/relationships/image" Target="../media/image8.png"/><Relationship Id="rId4" Type="http://schemas.openxmlformats.org/officeDocument/2006/relationships/customXml" Target="../ink/ink3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9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96.xml"/><Relationship Id="rId4" Type="http://schemas.openxmlformats.org/officeDocument/2006/relationships/customXml" Target="../ink/ink39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9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399.xml"/><Relationship Id="rId4" Type="http://schemas.openxmlformats.org/officeDocument/2006/relationships/customXml" Target="../ink/ink39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0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02.xml"/><Relationship Id="rId4" Type="http://schemas.openxmlformats.org/officeDocument/2006/relationships/customXml" Target="../ink/ink40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0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05.xml"/><Relationship Id="rId4" Type="http://schemas.openxmlformats.org/officeDocument/2006/relationships/customXml" Target="../ink/ink40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0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08.xml"/><Relationship Id="rId4" Type="http://schemas.openxmlformats.org/officeDocument/2006/relationships/customXml" Target="../ink/ink40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0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11.xml"/><Relationship Id="rId4" Type="http://schemas.openxmlformats.org/officeDocument/2006/relationships/customXml" Target="../ink/ink4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1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14.xml"/><Relationship Id="rId4" Type="http://schemas.openxmlformats.org/officeDocument/2006/relationships/customXml" Target="../ink/ink4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1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17.xml"/><Relationship Id="rId4" Type="http://schemas.openxmlformats.org/officeDocument/2006/relationships/customXml" Target="../ink/ink41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1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20.xml"/><Relationship Id="rId4" Type="http://schemas.openxmlformats.org/officeDocument/2006/relationships/customXml" Target="../ink/ink41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2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23.xml"/><Relationship Id="rId4" Type="http://schemas.openxmlformats.org/officeDocument/2006/relationships/customXml" Target="../ink/ink4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3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2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26.xml"/><Relationship Id="rId4" Type="http://schemas.openxmlformats.org/officeDocument/2006/relationships/customXml" Target="../ink/ink42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2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29.xml"/><Relationship Id="rId4" Type="http://schemas.openxmlformats.org/officeDocument/2006/relationships/customXml" Target="../ink/ink42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3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32.xml"/><Relationship Id="rId4" Type="http://schemas.openxmlformats.org/officeDocument/2006/relationships/customXml" Target="../ink/ink43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3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35.xml"/><Relationship Id="rId4" Type="http://schemas.openxmlformats.org/officeDocument/2006/relationships/customXml" Target="../ink/ink43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customXml" Target="../ink/ink438.xml"/><Relationship Id="rId4" Type="http://schemas.openxmlformats.org/officeDocument/2006/relationships/customXml" Target="../ink/ink43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customXml" Target="../ink/ink441.xml"/><Relationship Id="rId4" Type="http://schemas.openxmlformats.org/officeDocument/2006/relationships/customXml" Target="../ink/ink44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4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44.xml"/><Relationship Id="rId4" Type="http://schemas.openxmlformats.org/officeDocument/2006/relationships/customXml" Target="../ink/ink44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4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47.xml"/><Relationship Id="rId4" Type="http://schemas.openxmlformats.org/officeDocument/2006/relationships/customXml" Target="../ink/ink44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4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50.xml"/><Relationship Id="rId4" Type="http://schemas.openxmlformats.org/officeDocument/2006/relationships/customXml" Target="../ink/ink44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5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53.xml"/><Relationship Id="rId4" Type="http://schemas.openxmlformats.org/officeDocument/2006/relationships/customXml" Target="../ink/ink4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3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5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customXml" Target="../ink/ink456.xml"/><Relationship Id="rId4" Type="http://schemas.openxmlformats.org/officeDocument/2006/relationships/customXml" Target="../ink/ink45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customXml" Target="../ink/ink45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customXml" Target="../ink/ink459.xml"/><Relationship Id="rId4" Type="http://schemas.openxmlformats.org/officeDocument/2006/relationships/customXml" Target="../ink/ink458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6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62.xml"/><Relationship Id="rId4" Type="http://schemas.openxmlformats.org/officeDocument/2006/relationships/customXml" Target="../ink/ink46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6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customXml" Target="../ink/ink465.xml"/><Relationship Id="rId4" Type="http://schemas.openxmlformats.org/officeDocument/2006/relationships/customXml" Target="../ink/ink46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6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68.xml"/><Relationship Id="rId4" Type="http://schemas.openxmlformats.org/officeDocument/2006/relationships/customXml" Target="../ink/ink46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6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71.xml"/><Relationship Id="rId4" Type="http://schemas.openxmlformats.org/officeDocument/2006/relationships/customXml" Target="../ink/ink47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7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74.xml"/><Relationship Id="rId4" Type="http://schemas.openxmlformats.org/officeDocument/2006/relationships/customXml" Target="../ink/ink47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7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77.xml"/><Relationship Id="rId4" Type="http://schemas.openxmlformats.org/officeDocument/2006/relationships/customXml" Target="../ink/ink47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7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80.xml"/><Relationship Id="rId4" Type="http://schemas.openxmlformats.org/officeDocument/2006/relationships/customXml" Target="../ink/ink47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8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83.xml"/><Relationship Id="rId4" Type="http://schemas.openxmlformats.org/officeDocument/2006/relationships/customXml" Target="../ink/ink4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3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8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86.xml"/><Relationship Id="rId4" Type="http://schemas.openxmlformats.org/officeDocument/2006/relationships/customXml" Target="../ink/ink48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8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89.xml"/><Relationship Id="rId4" Type="http://schemas.openxmlformats.org/officeDocument/2006/relationships/customXml" Target="../ink/ink488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9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92.xml"/><Relationship Id="rId4" Type="http://schemas.openxmlformats.org/officeDocument/2006/relationships/customXml" Target="../ink/ink49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9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95.xml"/><Relationship Id="rId4" Type="http://schemas.openxmlformats.org/officeDocument/2006/relationships/customXml" Target="../ink/ink49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9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498.xml"/><Relationship Id="rId4" Type="http://schemas.openxmlformats.org/officeDocument/2006/relationships/customXml" Target="../ink/ink49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9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01.xml"/><Relationship Id="rId4" Type="http://schemas.openxmlformats.org/officeDocument/2006/relationships/customXml" Target="../ink/ink500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0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04.xml"/><Relationship Id="rId4" Type="http://schemas.openxmlformats.org/officeDocument/2006/relationships/customXml" Target="../ink/ink50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0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07.xml"/><Relationship Id="rId4" Type="http://schemas.openxmlformats.org/officeDocument/2006/relationships/customXml" Target="../ink/ink50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0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10.xml"/><Relationship Id="rId4" Type="http://schemas.openxmlformats.org/officeDocument/2006/relationships/customXml" Target="../ink/ink50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1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13.xml"/><Relationship Id="rId4" Type="http://schemas.openxmlformats.org/officeDocument/2006/relationships/customXml" Target="../ink/ink5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4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1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16.xml"/><Relationship Id="rId4" Type="http://schemas.openxmlformats.org/officeDocument/2006/relationships/customXml" Target="../ink/ink51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1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19.xml"/><Relationship Id="rId4" Type="http://schemas.openxmlformats.org/officeDocument/2006/relationships/customXml" Target="../ink/ink518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2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22.xml"/><Relationship Id="rId4" Type="http://schemas.openxmlformats.org/officeDocument/2006/relationships/customXml" Target="../ink/ink52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2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25.xml"/><Relationship Id="rId4" Type="http://schemas.openxmlformats.org/officeDocument/2006/relationships/customXml" Target="../ink/ink52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2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28.xml"/><Relationship Id="rId4" Type="http://schemas.openxmlformats.org/officeDocument/2006/relationships/customXml" Target="../ink/ink52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2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31.xml"/><Relationship Id="rId4" Type="http://schemas.openxmlformats.org/officeDocument/2006/relationships/customXml" Target="../ink/ink530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3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34.xml"/><Relationship Id="rId4" Type="http://schemas.openxmlformats.org/officeDocument/2006/relationships/customXml" Target="../ink/ink53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3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37.xml"/><Relationship Id="rId4" Type="http://schemas.openxmlformats.org/officeDocument/2006/relationships/customXml" Target="../ink/ink53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3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40.xml"/><Relationship Id="rId4" Type="http://schemas.openxmlformats.org/officeDocument/2006/relationships/customXml" Target="../ink/ink53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4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43.xml"/><Relationship Id="rId4" Type="http://schemas.openxmlformats.org/officeDocument/2006/relationships/customXml" Target="../ink/ink5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8.wdp"/><Relationship Id="rId5" Type="http://schemas.openxmlformats.org/officeDocument/2006/relationships/image" Target="../media/image15.png"/><Relationship Id="rId4" Type="http://schemas.openxmlformats.org/officeDocument/2006/relationships/customXml" Target="../ink/ink4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4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46.xml"/><Relationship Id="rId4" Type="http://schemas.openxmlformats.org/officeDocument/2006/relationships/customXml" Target="../ink/ink545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4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49.xml"/><Relationship Id="rId4" Type="http://schemas.openxmlformats.org/officeDocument/2006/relationships/customXml" Target="../ink/ink548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5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52.xml"/><Relationship Id="rId4" Type="http://schemas.openxmlformats.org/officeDocument/2006/relationships/customXml" Target="../ink/ink55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5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55.xml"/><Relationship Id="rId4" Type="http://schemas.openxmlformats.org/officeDocument/2006/relationships/customXml" Target="../ink/ink55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5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58.xml"/><Relationship Id="rId4" Type="http://schemas.openxmlformats.org/officeDocument/2006/relationships/customXml" Target="../ink/ink55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5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61.xml"/><Relationship Id="rId4" Type="http://schemas.openxmlformats.org/officeDocument/2006/relationships/customXml" Target="../ink/ink560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6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64.xml"/><Relationship Id="rId4" Type="http://schemas.openxmlformats.org/officeDocument/2006/relationships/customXml" Target="../ink/ink56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6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67.xml"/><Relationship Id="rId4" Type="http://schemas.openxmlformats.org/officeDocument/2006/relationships/customXml" Target="../ink/ink56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6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70.xml"/><Relationship Id="rId4" Type="http://schemas.openxmlformats.org/officeDocument/2006/relationships/customXml" Target="../ink/ink56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7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73.xml"/><Relationship Id="rId4" Type="http://schemas.openxmlformats.org/officeDocument/2006/relationships/customXml" Target="../ink/ink5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8.wdp"/><Relationship Id="rId5" Type="http://schemas.openxmlformats.org/officeDocument/2006/relationships/image" Target="../media/image15.png"/><Relationship Id="rId4" Type="http://schemas.openxmlformats.org/officeDocument/2006/relationships/customXml" Target="../ink/ink45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7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76.xml"/><Relationship Id="rId4" Type="http://schemas.openxmlformats.org/officeDocument/2006/relationships/customXml" Target="../ink/ink575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7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79.xml"/><Relationship Id="rId4" Type="http://schemas.openxmlformats.org/officeDocument/2006/relationships/customXml" Target="../ink/ink578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8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82.xml"/><Relationship Id="rId4" Type="http://schemas.openxmlformats.org/officeDocument/2006/relationships/customXml" Target="../ink/ink58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8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85.xml"/><Relationship Id="rId4" Type="http://schemas.openxmlformats.org/officeDocument/2006/relationships/customXml" Target="../ink/ink58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8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88.xml"/><Relationship Id="rId4" Type="http://schemas.openxmlformats.org/officeDocument/2006/relationships/customXml" Target="../ink/ink58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8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91.xml"/><Relationship Id="rId4" Type="http://schemas.openxmlformats.org/officeDocument/2006/relationships/customXml" Target="../ink/ink590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9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94.xml"/><Relationship Id="rId4" Type="http://schemas.openxmlformats.org/officeDocument/2006/relationships/customXml" Target="../ink/ink59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9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597.xml"/><Relationship Id="rId4" Type="http://schemas.openxmlformats.org/officeDocument/2006/relationships/customXml" Target="../ink/ink59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9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600.xml"/><Relationship Id="rId4" Type="http://schemas.openxmlformats.org/officeDocument/2006/relationships/customXml" Target="../ink/ink599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0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603.xml"/><Relationship Id="rId4" Type="http://schemas.openxmlformats.org/officeDocument/2006/relationships/customXml" Target="../ink/ink60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8.wdp"/><Relationship Id="rId5" Type="http://schemas.openxmlformats.org/officeDocument/2006/relationships/image" Target="../media/image15.png"/><Relationship Id="rId4" Type="http://schemas.openxmlformats.org/officeDocument/2006/relationships/customXml" Target="../ink/ink4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0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606.xml"/><Relationship Id="rId4" Type="http://schemas.openxmlformats.org/officeDocument/2006/relationships/customXml" Target="../ink/ink60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5.png"/><Relationship Id="rId2" Type="http://schemas.openxmlformats.org/officeDocument/2006/relationships/customXml" Target="../ink/ink60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e.surveymonkey.com/r/B5NNSMV" TargetMode="External"/><Relationship Id="rId5" Type="http://schemas.openxmlformats.org/officeDocument/2006/relationships/customXml" Target="../ink/ink609.xml"/><Relationship Id="rId4" Type="http://schemas.openxmlformats.org/officeDocument/2006/relationships/customXml" Target="../ink/ink608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1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612.xml"/><Relationship Id="rId4" Type="http://schemas.openxmlformats.org/officeDocument/2006/relationships/customXml" Target="../ink/ink61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8.wdp"/><Relationship Id="rId5" Type="http://schemas.openxmlformats.org/officeDocument/2006/relationships/image" Target="../media/image15.png"/><Relationship Id="rId4" Type="http://schemas.openxmlformats.org/officeDocument/2006/relationships/customXml" Target="../ink/ink49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8.wdp"/><Relationship Id="rId5" Type="http://schemas.openxmlformats.org/officeDocument/2006/relationships/image" Target="../media/image15.png"/><Relationship Id="rId4" Type="http://schemas.openxmlformats.org/officeDocument/2006/relationships/customXml" Target="../ink/ink5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0.wdp"/><Relationship Id="rId5" Type="http://schemas.openxmlformats.org/officeDocument/2006/relationships/image" Target="../media/image17.png"/><Relationship Id="rId4" Type="http://schemas.openxmlformats.org/officeDocument/2006/relationships/customXml" Target="../ink/ink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5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6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httpwg.org/" TargetMode="External"/><Relationship Id="rId4" Type="http://schemas.openxmlformats.org/officeDocument/2006/relationships/customXml" Target="../ink/ink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66.xml"/><Relationship Id="rId4" Type="http://schemas.openxmlformats.org/officeDocument/2006/relationships/customXml" Target="../ink/ink6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69.xml"/><Relationship Id="rId4" Type="http://schemas.openxmlformats.org/officeDocument/2006/relationships/customXml" Target="../ink/ink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72.xml"/><Relationship Id="rId4" Type="http://schemas.openxmlformats.org/officeDocument/2006/relationships/customXml" Target="../ink/ink7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20.svg"/><Relationship Id="rId21" Type="http://schemas.openxmlformats.org/officeDocument/2006/relationships/image" Target="../media/image34.svg"/><Relationship Id="rId7" Type="http://schemas.openxmlformats.org/officeDocument/2006/relationships/customXml" Target="../ink/ink75.xml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9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74.xml"/><Relationship Id="rId11" Type="http://schemas.openxmlformats.org/officeDocument/2006/relationships/image" Target="../media/image24.svg"/><Relationship Id="rId5" Type="http://schemas.openxmlformats.org/officeDocument/2006/relationships/image" Target="../media/image8.pn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customXml" Target="../ink/ink73.xml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78.xml"/><Relationship Id="rId4" Type="http://schemas.openxmlformats.org/officeDocument/2006/relationships/customXml" Target="../ink/ink7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81.xml"/><Relationship Id="rId4" Type="http://schemas.openxmlformats.org/officeDocument/2006/relationships/customXml" Target="../ink/ink8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customXml" Target="../ink/ink84.xml"/><Relationship Id="rId4" Type="http://schemas.openxmlformats.org/officeDocument/2006/relationships/customXml" Target="../ink/ink8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lab.ti8m.ch/ti8m-academy/spring-security-and-monitoring" TargetMode="External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customXml" Target="../ink/ink87.xml"/><Relationship Id="rId4" Type="http://schemas.openxmlformats.org/officeDocument/2006/relationships/customXml" Target="../ink/ink8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90.xml"/><Relationship Id="rId4" Type="http://schemas.openxmlformats.org/officeDocument/2006/relationships/customXml" Target="../ink/ink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93.xml"/><Relationship Id="rId4" Type="http://schemas.openxmlformats.org/officeDocument/2006/relationships/customXml" Target="../ink/ink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2.xml"/><Relationship Id="rId4" Type="http://schemas.openxmlformats.org/officeDocument/2006/relationships/customXml" Target="../ink/ink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96.xml"/><Relationship Id="rId4" Type="http://schemas.openxmlformats.org/officeDocument/2006/relationships/customXml" Target="../ink/ink9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99.xml"/><Relationship Id="rId4" Type="http://schemas.openxmlformats.org/officeDocument/2006/relationships/customXml" Target="../ink/ink9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02.xml"/><Relationship Id="rId4" Type="http://schemas.openxmlformats.org/officeDocument/2006/relationships/customXml" Target="../ink/ink10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customXml" Target="../ink/ink105.xml"/><Relationship Id="rId4" Type="http://schemas.openxmlformats.org/officeDocument/2006/relationships/customXml" Target="../ink/ink10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customXml" Target="../ink/ink108.xml"/><Relationship Id="rId4" Type="http://schemas.openxmlformats.org/officeDocument/2006/relationships/customXml" Target="../ink/ink10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customXml" Target="../ink/ink111.xml"/><Relationship Id="rId4" Type="http://schemas.openxmlformats.org/officeDocument/2006/relationships/customXml" Target="../ink/ink1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1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14.xml"/><Relationship Id="rId4" Type="http://schemas.openxmlformats.org/officeDocument/2006/relationships/customXml" Target="../ink/ink1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customXml" Target="../ink/ink117.xml"/><Relationship Id="rId4" Type="http://schemas.openxmlformats.org/officeDocument/2006/relationships/customXml" Target="../ink/ink1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customXml" Target="../ink/ink120.xml"/><Relationship Id="rId4" Type="http://schemas.openxmlformats.org/officeDocument/2006/relationships/customXml" Target="../ink/ink1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customXml" Target="../ink/ink123.xml"/><Relationship Id="rId4" Type="http://schemas.openxmlformats.org/officeDocument/2006/relationships/customXml" Target="../ink/ink1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5.xml"/><Relationship Id="rId4" Type="http://schemas.openxmlformats.org/officeDocument/2006/relationships/customXml" Target="../ink/ink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customXml" Target="../ink/ink126.xml"/><Relationship Id="rId4" Type="http://schemas.openxmlformats.org/officeDocument/2006/relationships/customXml" Target="../ink/ink1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2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29.xml"/><Relationship Id="rId4" Type="http://schemas.openxmlformats.org/officeDocument/2006/relationships/customXml" Target="../ink/ink1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3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32.xml"/><Relationship Id="rId4" Type="http://schemas.openxmlformats.org/officeDocument/2006/relationships/customXml" Target="../ink/ink1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3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35.xml"/><Relationship Id="rId4" Type="http://schemas.openxmlformats.org/officeDocument/2006/relationships/customXml" Target="../ink/ink1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customXml" Target="../ink/ink138.xml"/><Relationship Id="rId4" Type="http://schemas.openxmlformats.org/officeDocument/2006/relationships/customXml" Target="../ink/ink1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3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41.xml"/><Relationship Id="rId4" Type="http://schemas.openxmlformats.org/officeDocument/2006/relationships/customXml" Target="../ink/ink1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4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44.xml"/><Relationship Id="rId4" Type="http://schemas.openxmlformats.org/officeDocument/2006/relationships/customXml" Target="../ink/ink1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4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47.xml"/><Relationship Id="rId4" Type="http://schemas.openxmlformats.org/officeDocument/2006/relationships/customXml" Target="../ink/ink1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4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50.xml"/><Relationship Id="rId4" Type="http://schemas.openxmlformats.org/officeDocument/2006/relationships/customXml" Target="../ink/ink1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5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53.xml"/><Relationship Id="rId4" Type="http://schemas.openxmlformats.org/officeDocument/2006/relationships/customXml" Target="../ink/ink1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5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56.xml"/><Relationship Id="rId4" Type="http://schemas.openxmlformats.org/officeDocument/2006/relationships/customXml" Target="../ink/ink15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5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59.xml"/><Relationship Id="rId4" Type="http://schemas.openxmlformats.org/officeDocument/2006/relationships/customXml" Target="../ink/ink1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6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62.xml"/><Relationship Id="rId4" Type="http://schemas.openxmlformats.org/officeDocument/2006/relationships/customXml" Target="../ink/ink1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6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65.xml"/><Relationship Id="rId4" Type="http://schemas.openxmlformats.org/officeDocument/2006/relationships/customXml" Target="../ink/ink1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6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68.xml"/><Relationship Id="rId4" Type="http://schemas.openxmlformats.org/officeDocument/2006/relationships/customXml" Target="../ink/ink16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6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71.xml"/><Relationship Id="rId4" Type="http://schemas.openxmlformats.org/officeDocument/2006/relationships/customXml" Target="../ink/ink17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7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74.xml"/><Relationship Id="rId4" Type="http://schemas.openxmlformats.org/officeDocument/2006/relationships/customXml" Target="../ink/ink17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7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77.xml"/><Relationship Id="rId4" Type="http://schemas.openxmlformats.org/officeDocument/2006/relationships/customXml" Target="../ink/ink17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7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80.xml"/><Relationship Id="rId4" Type="http://schemas.openxmlformats.org/officeDocument/2006/relationships/customXml" Target="../ink/ink17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8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83.xml"/><Relationship Id="rId4" Type="http://schemas.openxmlformats.org/officeDocument/2006/relationships/customXml" Target="../ink/ink1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4.xml"/><Relationship Id="rId4" Type="http://schemas.openxmlformats.org/officeDocument/2006/relationships/customXml" Target="../ink/ink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86.xml"/><Relationship Id="rId4" Type="http://schemas.openxmlformats.org/officeDocument/2006/relationships/customXml" Target="../ink/ink18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8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89.xml"/><Relationship Id="rId4" Type="http://schemas.openxmlformats.org/officeDocument/2006/relationships/customXml" Target="../ink/ink18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9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92.xml"/><Relationship Id="rId4" Type="http://schemas.openxmlformats.org/officeDocument/2006/relationships/customXml" Target="../ink/ink19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9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95.xml"/><Relationship Id="rId4" Type="http://schemas.openxmlformats.org/officeDocument/2006/relationships/customXml" Target="../ink/ink19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9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198.xml"/><Relationship Id="rId4" Type="http://schemas.openxmlformats.org/officeDocument/2006/relationships/customXml" Target="../ink/ink19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9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customXml" Target="../ink/ink201.xml"/><Relationship Id="rId4" Type="http://schemas.openxmlformats.org/officeDocument/2006/relationships/customXml" Target="../ink/ink20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0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04.xml"/><Relationship Id="rId4" Type="http://schemas.openxmlformats.org/officeDocument/2006/relationships/customXml" Target="../ink/ink20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0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07.xml"/><Relationship Id="rId4" Type="http://schemas.openxmlformats.org/officeDocument/2006/relationships/customXml" Target="../ink/ink20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0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10.xml"/><Relationship Id="rId4" Type="http://schemas.openxmlformats.org/officeDocument/2006/relationships/customXml" Target="../ink/ink20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11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13.xml"/><Relationship Id="rId4" Type="http://schemas.openxmlformats.org/officeDocument/2006/relationships/customXml" Target="../ink/ink2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1.xml"/><Relationship Id="rId5" Type="http://schemas.openxmlformats.org/officeDocument/2006/relationships/image" Target="../media/image8.png"/><Relationship Id="rId4" Type="http://schemas.openxmlformats.org/officeDocument/2006/relationships/customXml" Target="../ink/ink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14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16.xml"/><Relationship Id="rId4" Type="http://schemas.openxmlformats.org/officeDocument/2006/relationships/customXml" Target="../ink/ink2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17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19.xml"/><Relationship Id="rId4" Type="http://schemas.openxmlformats.org/officeDocument/2006/relationships/customXml" Target="../ink/ink2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20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22.xml"/><Relationship Id="rId4" Type="http://schemas.openxmlformats.org/officeDocument/2006/relationships/customXml" Target="../ink/ink2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23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25.xml"/><Relationship Id="rId4" Type="http://schemas.openxmlformats.org/officeDocument/2006/relationships/customXml" Target="../ink/ink2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2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28.xml"/><Relationship Id="rId4" Type="http://schemas.openxmlformats.org/officeDocument/2006/relationships/customXml" Target="../ink/ink22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2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31.xml"/><Relationship Id="rId4" Type="http://schemas.openxmlformats.org/officeDocument/2006/relationships/customXml" Target="../ink/ink23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3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34.xml"/><Relationship Id="rId4" Type="http://schemas.openxmlformats.org/officeDocument/2006/relationships/customXml" Target="../ink/ink23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35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37.xml"/><Relationship Id="rId4" Type="http://schemas.openxmlformats.org/officeDocument/2006/relationships/customXml" Target="../ink/ink23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38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40.xml"/><Relationship Id="rId4" Type="http://schemas.openxmlformats.org/officeDocument/2006/relationships/customXml" Target="../ink/ink23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customXml" Target="../ink/ink243.xml"/><Relationship Id="rId4" Type="http://schemas.openxmlformats.org/officeDocument/2006/relationships/customXml" Target="../ink/ink24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customXml" Target="../ink/ink2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4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customXml" Target="../ink/ink246.xml"/><Relationship Id="rId4" Type="http://schemas.openxmlformats.org/officeDocument/2006/relationships/customXml" Target="../ink/ink24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4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customXml" Target="../ink/ink249.xml"/><Relationship Id="rId4" Type="http://schemas.openxmlformats.org/officeDocument/2006/relationships/customXml" Target="../ink/ink24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5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customXml" Target="../ink/ink252.xml"/><Relationship Id="rId4" Type="http://schemas.openxmlformats.org/officeDocument/2006/relationships/customXml" Target="../ink/ink25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8.png"/><Relationship Id="rId2" Type="http://schemas.openxmlformats.org/officeDocument/2006/relationships/customXml" Target="../ink/ink25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customXml" Target="../ink/ink255.xml"/><Relationship Id="rId4" Type="http://schemas.openxmlformats.org/officeDocument/2006/relationships/customXml" Target="../ink/ink25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56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58.xml"/><Relationship Id="rId4" Type="http://schemas.openxmlformats.org/officeDocument/2006/relationships/customXml" Target="../ink/ink25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59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61.xml"/><Relationship Id="rId4" Type="http://schemas.openxmlformats.org/officeDocument/2006/relationships/customXml" Target="../ink/ink26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62.xml"/><Relationship Id="rId1" Type="http://schemas.openxmlformats.org/officeDocument/2006/relationships/slideLayout" Target="../slideLayouts/slideLayout14.xml"/><Relationship Id="rId5" Type="http://schemas.openxmlformats.org/officeDocument/2006/relationships/customXml" Target="../ink/ink264.xml"/><Relationship Id="rId4" Type="http://schemas.openxmlformats.org/officeDocument/2006/relationships/customXml" Target="../ink/ink26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6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customXml" Target="../ink/ink267.xml"/><Relationship Id="rId4" Type="http://schemas.openxmlformats.org/officeDocument/2006/relationships/customXml" Target="../ink/ink26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customXml" Target="../ink/ink26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customXml" Target="../ink/ink270.xml"/><Relationship Id="rId4" Type="http://schemas.openxmlformats.org/officeDocument/2006/relationships/customXml" Target="../ink/ink26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7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customXml" Target="../ink/ink273.xml"/><Relationship Id="rId4" Type="http://schemas.openxmlformats.org/officeDocument/2006/relationships/customXml" Target="../ink/ink2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98426" y="3573466"/>
            <a:ext cx="1599207" cy="941025"/>
          </a:xfrm>
        </p:spPr>
        <p:txBody>
          <a:bodyPr/>
          <a:lstStyle/>
          <a:p>
            <a:pPr algn="r"/>
            <a:r>
              <a:rPr lang="de-DE" sz="1100">
                <a:ea typeface="+mn-lt"/>
                <a:cs typeface="+mn-lt"/>
              </a:rPr>
              <a:t>Cyril </a:t>
            </a:r>
            <a:r>
              <a:rPr lang="de-DE" sz="1100" err="1">
                <a:ea typeface="+mn-lt"/>
                <a:cs typeface="+mn-lt"/>
              </a:rPr>
              <a:t>Grossenbacher</a:t>
            </a:r>
            <a:endParaRPr lang="de-DE" sz="1100">
              <a:ea typeface="+mn-lt"/>
              <a:cs typeface="+mn-lt"/>
            </a:endParaRPr>
          </a:p>
          <a:p>
            <a:pPr algn="r"/>
            <a:r>
              <a:rPr lang="de-DE" sz="1100" err="1"/>
              <a:t>Khaufra</a:t>
            </a:r>
            <a:r>
              <a:rPr lang="de-DE" sz="1100"/>
              <a:t> </a:t>
            </a:r>
            <a:r>
              <a:rPr lang="de-DE" sz="1100" err="1"/>
              <a:t>Maggini</a:t>
            </a:r>
            <a:endParaRPr lang="de-DE" sz="1100" err="1">
              <a:ea typeface="Roboto Light"/>
              <a:cs typeface="Roboto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CCE6270F-97C8-A1F7-35AE-3FD23ADF2889}"/>
              </a:ext>
            </a:extLst>
          </p:cNvPr>
          <p:cNvSpPr txBox="1">
            <a:spLocks/>
          </p:cNvSpPr>
          <p:nvPr/>
        </p:nvSpPr>
        <p:spPr>
          <a:xfrm>
            <a:off x="426904" y="945055"/>
            <a:ext cx="6238301" cy="15083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cs typeface="Calibri Light"/>
              </a:rPr>
              <a:t>Spring Security And Monitoring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8489E12-991E-01DC-FAE3-B42E0EAD8F54}"/>
              </a:ext>
            </a:extLst>
          </p:cNvPr>
          <p:cNvSpPr txBox="1"/>
          <p:nvPr/>
        </p:nvSpPr>
        <p:spPr>
          <a:xfrm>
            <a:off x="4770303" y="4057650"/>
            <a:ext cx="402391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 algn="r">
              <a:spcAft>
                <a:spcPts val="600"/>
              </a:spcAft>
              <a:buFont typeface="Symbol" panose="05050102010706020507" pitchFamily="18" charset="2"/>
            </a:pPr>
            <a:r>
              <a:rPr lang="en-GB" sz="1400">
                <a:solidFill>
                  <a:srgbClr val="FFFFFF"/>
                </a:solidFill>
                <a:latin typeface="Calibri"/>
                <a:cs typeface="Segoe UI"/>
              </a:rPr>
              <a:t> </a:t>
            </a:r>
            <a:r>
              <a:rPr lang="en-US" sz="1400">
                <a:solidFill>
                  <a:srgbClr val="FFFFFF"/>
                </a:solidFill>
                <a:latin typeface="Calibri"/>
                <a:cs typeface="Segoe UI"/>
              </a:rPr>
              <a:t>​</a:t>
            </a:r>
            <a:endParaRPr lang="de-DE" sz="1400">
              <a:solidFill>
                <a:srgbClr val="FFFFFF"/>
              </a:solidFill>
              <a:latin typeface="Roboto Light"/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544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HTTP/1.0 - </a:t>
            </a:r>
            <a:r>
              <a:rPr lang="de-DE" err="1"/>
              <a:t>Overview</a:t>
            </a:r>
            <a:r>
              <a:rPr lang="de-DE"/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8252830" cy="3208006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Start of versioned protocol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Headers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Status code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Error code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542B75D-4908-C0D2-8C77-E66F9BB08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9906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Database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 err="1">
                <a:ea typeface="+mj-lt"/>
                <a:cs typeface="+mj-lt"/>
              </a:rPr>
              <a:t>UserDetailsService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err="1">
                <a:solidFill>
                  <a:schemeClr val="bg1"/>
                </a:solidFill>
                <a:ea typeface="+mn-lt"/>
                <a:cs typeface="+mn-lt"/>
              </a:rPr>
              <a:t>InMemory</a:t>
            </a:r>
            <a:endParaRPr lang="en-GB" sz="2000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CEF868EF-091D-8D3F-761C-A9FD5FFED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95" y="1594486"/>
            <a:ext cx="5719314" cy="94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605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Database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 err="1">
                <a:ea typeface="+mj-lt"/>
                <a:cs typeface="+mj-lt"/>
              </a:rPr>
              <a:t>UserDetailsService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err="1">
                <a:solidFill>
                  <a:schemeClr val="bg1"/>
                </a:solidFill>
                <a:ea typeface="+mn-lt"/>
                <a:cs typeface="+mn-lt"/>
              </a:rPr>
              <a:t>InMemory</a:t>
            </a:r>
            <a:endParaRPr lang="en-GB" sz="2000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Arial"/>
              </a:rPr>
              <a:t>Service</a:t>
            </a:r>
            <a:endParaRPr lang="en-GB">
              <a:solidFill>
                <a:schemeClr val="bg1"/>
              </a:solidFill>
            </a:endParaRPr>
          </a:p>
          <a:p>
            <a:pPr lvl="1"/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CEF868EF-091D-8D3F-761C-A9FD5FFED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95" y="1594486"/>
            <a:ext cx="5643833" cy="930142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F3D31205-542F-8E5C-907D-7859CB49D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94" y="2988490"/>
            <a:ext cx="8285671" cy="17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359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Database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 err="1">
                <a:ea typeface="+mj-lt"/>
                <a:cs typeface="+mj-lt"/>
              </a:rPr>
              <a:t>UserDetails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Builder</a:t>
            </a:r>
            <a:endParaRPr lang="en-GB" sz="2000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49008323-B17C-9A43-8A6B-987D626B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23" y="1587694"/>
            <a:ext cx="7110322" cy="4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17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Database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 err="1">
                <a:ea typeface="+mj-lt"/>
                <a:cs typeface="+mj-lt"/>
              </a:rPr>
              <a:t>UserDetails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Builder</a:t>
            </a:r>
            <a:endParaRPr lang="en-GB" sz="2000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Arial"/>
              </a:rPr>
              <a:t>Constructor</a:t>
            </a:r>
            <a:endParaRPr lang="en-GB">
              <a:solidFill>
                <a:schemeClr val="bg1"/>
              </a:solidFill>
            </a:endParaRPr>
          </a:p>
          <a:p>
            <a:pPr lvl="1"/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49008323-B17C-9A43-8A6B-987D626B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23" y="1587694"/>
            <a:ext cx="7110322" cy="469271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0EE7A983-C8ED-EC8D-6D84-9670BC2FD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960" y="2518913"/>
            <a:ext cx="3700013" cy="22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881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Database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Exercise Basic #5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Provide the dynamic </a:t>
            </a:r>
            <a:r>
              <a:rPr lang="en-GB" sz="2000" b="1" err="1">
                <a:solidFill>
                  <a:schemeClr val="bg1"/>
                </a:solidFill>
                <a:ea typeface="Roboto Light"/>
                <a:cs typeface="Roboto Light"/>
              </a:rPr>
              <a:t>UserDetails</a:t>
            </a: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 using the </a:t>
            </a:r>
            <a:r>
              <a:rPr lang="en-GB" sz="2000" b="1" err="1">
                <a:solidFill>
                  <a:schemeClr val="bg1"/>
                </a:solidFill>
                <a:ea typeface="Roboto Light"/>
                <a:cs typeface="Roboto Light"/>
              </a:rPr>
              <a:t>UserDetailsService</a:t>
            </a:r>
            <a:endParaRPr lang="en-GB" sz="2000" b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 b="1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Branch: security-basic/exercise_5</a:t>
            </a:r>
          </a:p>
          <a:p>
            <a:endParaRPr lang="en-GB" sz="2000" b="1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6814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 – Basic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Configuration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Default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Memory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Password Encoding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Authorization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Database Integration</a:t>
            </a: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Annotations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19487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Annotations' enabling annotation</a:t>
            </a:r>
            <a:endParaRPr lang="en-GB" sz="24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ea typeface="+mn-lt"/>
                <a:cs typeface="+mn-lt"/>
              </a:rPr>
              <a:t>@EnableGlobalMethodSecurity</a:t>
            </a:r>
            <a:endParaRPr lang="en-GB" b="1" i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400">
              <a:solidFill>
                <a:schemeClr val="bg1"/>
              </a:solidFill>
              <a:ea typeface="+mn-lt"/>
              <a:cs typeface="Arial"/>
            </a:endParaRPr>
          </a:p>
          <a:p>
            <a:pPr marL="0" indent="0">
              <a:buNone/>
            </a:pPr>
            <a:endParaRPr lang="en-GB" sz="2400">
              <a:solidFill>
                <a:schemeClr val="bg1"/>
              </a:solidFill>
              <a:latin typeface="Roboto Light"/>
              <a:ea typeface="+mn-l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211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Annotations' enabling annotation</a:t>
            </a:r>
            <a:endParaRPr lang="en-GB" sz="24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ea typeface="+mn-lt"/>
                <a:cs typeface="+mn-lt"/>
              </a:rPr>
              <a:t>@EnableGlobalMethodSecurity</a:t>
            </a:r>
            <a:endParaRPr lang="en-GB" b="1" i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400">
              <a:solidFill>
                <a:schemeClr val="bg1"/>
              </a:solidFill>
              <a:ea typeface="+mn-lt"/>
              <a:cs typeface="Arial"/>
            </a:endParaRPr>
          </a:p>
          <a:p>
            <a:r>
              <a:rPr lang="en-GB" sz="2400">
                <a:solidFill>
                  <a:schemeClr val="bg1"/>
                </a:solidFill>
                <a:ea typeface="+mn-lt"/>
                <a:cs typeface="Arial"/>
              </a:rPr>
              <a:t>Configuration</a:t>
            </a:r>
            <a:endParaRPr lang="en-GB" sz="24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b="1" i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prePostEnabled</a:t>
            </a:r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 (true| false)</a:t>
            </a:r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r>
              <a:rPr lang="en-GB" b="1" i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securedEnabled</a:t>
            </a:r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 (true| false)</a:t>
            </a:r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jsr250Enabled (true| false)</a:t>
            </a:r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0008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prePostEnabled</a:t>
            </a:r>
            <a:endParaRPr lang="en-GB" sz="2400" err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@PreAuthorize @PostAuthorize - method invocation control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@PreFilter @PostFilter - collections' response filtering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4425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109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prePostEnabled</a:t>
            </a:r>
            <a:endParaRPr lang="en-GB" sz="2400" err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@PreAuthorize @PostAuthorize - method invocation control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@PreFilter @PostFilter - collections' response filtering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24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securedEnabled</a:t>
            </a:r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@Secured - method invocation control</a:t>
            </a:r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endParaRPr lang="en-GB" b="1" i="1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724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HTTP/1.0 -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5FE6851-A83E-EF87-920C-A3F98AD87B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667" t="33977" r="16592" b="34891"/>
          <a:stretch/>
        </p:blipFill>
        <p:spPr>
          <a:xfrm>
            <a:off x="92808" y="1742848"/>
            <a:ext cx="4479192" cy="1011974"/>
          </a:xfrm>
          <a:prstGeom prst="rect">
            <a:avLst/>
          </a:prstGeom>
        </p:spPr>
      </p:pic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FB249785-749E-48CC-F5E6-51606C83210F}"/>
              </a:ext>
            </a:extLst>
          </p:cNvPr>
          <p:cNvSpPr/>
          <p:nvPr/>
        </p:nvSpPr>
        <p:spPr>
          <a:xfrm>
            <a:off x="-342628" y="-307304"/>
            <a:ext cx="9814013" cy="5826858"/>
          </a:xfrm>
          <a:custGeom>
            <a:avLst/>
            <a:gdLst>
              <a:gd name="connsiteX0" fmla="*/ 2449358 w 9814013"/>
              <a:gd name="connsiteY0" fmla="*/ 2335428 h 5826858"/>
              <a:gd name="connsiteX1" fmla="*/ 2405108 w 9814013"/>
              <a:gd name="connsiteY1" fmla="*/ 2379678 h 5826858"/>
              <a:gd name="connsiteX2" fmla="*/ 2405108 w 9814013"/>
              <a:gd name="connsiteY2" fmla="*/ 2556674 h 5826858"/>
              <a:gd name="connsiteX3" fmla="*/ 2449358 w 9814013"/>
              <a:gd name="connsiteY3" fmla="*/ 2600924 h 5826858"/>
              <a:gd name="connsiteX4" fmla="*/ 3140638 w 9814013"/>
              <a:gd name="connsiteY4" fmla="*/ 2600924 h 5826858"/>
              <a:gd name="connsiteX5" fmla="*/ 3184888 w 9814013"/>
              <a:gd name="connsiteY5" fmla="*/ 2556674 h 5826858"/>
              <a:gd name="connsiteX6" fmla="*/ 3184888 w 9814013"/>
              <a:gd name="connsiteY6" fmla="*/ 2379678 h 5826858"/>
              <a:gd name="connsiteX7" fmla="*/ 3140638 w 9814013"/>
              <a:gd name="connsiteY7" fmla="*/ 2335428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2449358" y="2335428"/>
                </a:moveTo>
                <a:cubicBezTo>
                  <a:pt x="2424919" y="2335428"/>
                  <a:pt x="2405108" y="2355239"/>
                  <a:pt x="2405108" y="2379678"/>
                </a:cubicBezTo>
                <a:lnTo>
                  <a:pt x="2405108" y="2556674"/>
                </a:lnTo>
                <a:cubicBezTo>
                  <a:pt x="2405108" y="2581113"/>
                  <a:pt x="2424919" y="2600924"/>
                  <a:pt x="2449358" y="2600924"/>
                </a:cubicBezTo>
                <a:lnTo>
                  <a:pt x="3140638" y="2600924"/>
                </a:lnTo>
                <a:cubicBezTo>
                  <a:pt x="3165077" y="2600924"/>
                  <a:pt x="3184888" y="2581113"/>
                  <a:pt x="3184888" y="2556674"/>
                </a:cubicBezTo>
                <a:lnTo>
                  <a:pt x="3184888" y="2379678"/>
                </a:lnTo>
                <a:cubicBezTo>
                  <a:pt x="3184888" y="2355239"/>
                  <a:pt x="3165077" y="2335428"/>
                  <a:pt x="3140638" y="2335428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BC8BB6-CA41-FCA7-07C7-92297DBA5EFE}"/>
              </a:ext>
            </a:extLst>
          </p:cNvPr>
          <p:cNvSpPr txBox="1"/>
          <p:nvPr/>
        </p:nvSpPr>
        <p:spPr>
          <a:xfrm>
            <a:off x="4274820" y="1237079"/>
            <a:ext cx="32613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/>
              <a:t>HTTP Version </a:t>
            </a:r>
            <a:r>
              <a:rPr lang="de-CH" sz="1600" err="1"/>
              <a:t>used</a:t>
            </a:r>
            <a:r>
              <a:rPr lang="de-CH" sz="1600"/>
              <a:t> </a:t>
            </a:r>
            <a:r>
              <a:rPr lang="de-CH" sz="1600" err="1"/>
              <a:t>to</a:t>
            </a:r>
            <a:r>
              <a:rPr lang="de-CH" sz="1600"/>
              <a:t> </a:t>
            </a:r>
            <a:r>
              <a:rPr lang="de-CH" sz="1600" err="1"/>
              <a:t>make</a:t>
            </a:r>
            <a:r>
              <a:rPr lang="de-CH" sz="1600"/>
              <a:t> </a:t>
            </a:r>
            <a:r>
              <a:rPr lang="de-CH" sz="1600" err="1"/>
              <a:t>request</a:t>
            </a:r>
            <a:endParaRPr lang="de-CH" sz="160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B89C325-CEF3-001E-2974-6523815B0661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2842260" y="1483300"/>
            <a:ext cx="3063240" cy="589074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BEDF0883-069D-F494-1DFA-2F074D84DB51}"/>
              </a:ext>
            </a:extLst>
          </p:cNvPr>
          <p:cNvSpPr/>
          <p:nvPr/>
        </p:nvSpPr>
        <p:spPr>
          <a:xfrm>
            <a:off x="-335008" y="-307304"/>
            <a:ext cx="9814013" cy="5826858"/>
          </a:xfrm>
          <a:custGeom>
            <a:avLst/>
            <a:gdLst>
              <a:gd name="connsiteX0" fmla="*/ 1094822 w 9814013"/>
              <a:gd name="connsiteY0" fmla="*/ 2555204 h 5826858"/>
              <a:gd name="connsiteX1" fmla="*/ 1049218 w 9814013"/>
              <a:gd name="connsiteY1" fmla="*/ 2600808 h 5826858"/>
              <a:gd name="connsiteX2" fmla="*/ 1049218 w 9814013"/>
              <a:gd name="connsiteY2" fmla="*/ 2783218 h 5826858"/>
              <a:gd name="connsiteX3" fmla="*/ 1094822 w 9814013"/>
              <a:gd name="connsiteY3" fmla="*/ 2828822 h 5826858"/>
              <a:gd name="connsiteX4" fmla="*/ 4548984 w 9814013"/>
              <a:gd name="connsiteY4" fmla="*/ 2828822 h 5826858"/>
              <a:gd name="connsiteX5" fmla="*/ 4594588 w 9814013"/>
              <a:gd name="connsiteY5" fmla="*/ 2783218 h 5826858"/>
              <a:gd name="connsiteX6" fmla="*/ 4594588 w 9814013"/>
              <a:gd name="connsiteY6" fmla="*/ 2600808 h 5826858"/>
              <a:gd name="connsiteX7" fmla="*/ 4548984 w 9814013"/>
              <a:gd name="connsiteY7" fmla="*/ 2555204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1094822" y="2555204"/>
                </a:moveTo>
                <a:cubicBezTo>
                  <a:pt x="1069636" y="2555204"/>
                  <a:pt x="1049218" y="2575622"/>
                  <a:pt x="1049218" y="2600808"/>
                </a:cubicBezTo>
                <a:lnTo>
                  <a:pt x="1049218" y="2783218"/>
                </a:lnTo>
                <a:cubicBezTo>
                  <a:pt x="1049218" y="2808404"/>
                  <a:pt x="1069636" y="2828822"/>
                  <a:pt x="1094822" y="2828822"/>
                </a:cubicBezTo>
                <a:lnTo>
                  <a:pt x="4548984" y="2828822"/>
                </a:lnTo>
                <a:cubicBezTo>
                  <a:pt x="4574170" y="2828822"/>
                  <a:pt x="4594588" y="2808404"/>
                  <a:pt x="4594588" y="2783218"/>
                </a:cubicBezTo>
                <a:lnTo>
                  <a:pt x="4594588" y="2600808"/>
                </a:lnTo>
                <a:cubicBezTo>
                  <a:pt x="4594588" y="2575622"/>
                  <a:pt x="4574170" y="2555204"/>
                  <a:pt x="4548984" y="2555204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9320509-097E-5A7F-1B44-F10DC1B1D9B7}"/>
              </a:ext>
            </a:extLst>
          </p:cNvPr>
          <p:cNvSpPr txBox="1"/>
          <p:nvPr/>
        </p:nvSpPr>
        <p:spPr>
          <a:xfrm>
            <a:off x="3924300" y="1287554"/>
            <a:ext cx="4251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/>
              <a:t>Identification </a:t>
            </a:r>
            <a:r>
              <a:rPr lang="de-CH" sz="1600" err="1"/>
              <a:t>of</a:t>
            </a:r>
            <a:r>
              <a:rPr lang="de-CH" sz="1600"/>
              <a:t> </a:t>
            </a:r>
            <a:r>
              <a:rPr lang="de-CH" sz="1600" err="1"/>
              <a:t>application</a:t>
            </a:r>
            <a:r>
              <a:rPr lang="de-CH" sz="1600"/>
              <a:t> </a:t>
            </a:r>
            <a:r>
              <a:rPr lang="de-CH" sz="1600" err="1"/>
              <a:t>requesting</a:t>
            </a:r>
            <a:r>
              <a:rPr lang="de-CH" sz="1600"/>
              <a:t> </a:t>
            </a:r>
            <a:r>
              <a:rPr lang="de-CH" sz="1600" err="1"/>
              <a:t>resource</a:t>
            </a:r>
            <a:endParaRPr lang="de-CH" sz="160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D751DCC-D3B4-A0BB-2C69-52EE4E5C495E}"/>
              </a:ext>
            </a:extLst>
          </p:cNvPr>
          <p:cNvCxnSpPr>
            <a:cxnSpLocks/>
            <a:stCxn id="22" idx="2"/>
            <a:endCxn id="21" idx="6"/>
          </p:cNvCxnSpPr>
          <p:nvPr/>
        </p:nvCxnSpPr>
        <p:spPr>
          <a:xfrm flipH="1">
            <a:off x="4259580" y="1533775"/>
            <a:ext cx="1790699" cy="75972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  <p:bldP spid="21" grpId="0" animBg="1"/>
      <p:bldP spid="2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prePostEnabled</a:t>
            </a:r>
            <a:endParaRPr lang="en-GB" sz="2400" err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@PreAuthorize @PostAuthorize - method invocation control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@PreFilter @PostFilter - collections' response filtering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24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securedEnabled</a:t>
            </a:r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@Secured - method invocation control</a:t>
            </a:r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jsr250Enabled</a:t>
            </a: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@RoleAllowed - method invocation control</a:t>
            </a:r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endParaRPr lang="en-GB" b="1" i="1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64289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 - [</a:t>
            </a:r>
            <a:r>
              <a:rPr lang="en-GB" sz="2000" err="1">
                <a:ea typeface="+mj-lt"/>
                <a:cs typeface="+mj-lt"/>
              </a:rPr>
              <a:t>Per|Post</a:t>
            </a:r>
            <a:r>
              <a:rPr lang="en-GB" sz="2000">
                <a:ea typeface="+mj-lt"/>
                <a:cs typeface="+mj-lt"/>
              </a:rPr>
              <a:t>]Authorize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Usage</a:t>
            </a:r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@[Pre|Post]Authorize("&lt;rule&gt;")</a:t>
            </a: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b="1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 b="1" i="1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609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 - [</a:t>
            </a:r>
            <a:r>
              <a:rPr lang="en-GB" sz="2000" err="1">
                <a:ea typeface="+mj-lt"/>
                <a:cs typeface="+mj-lt"/>
              </a:rPr>
              <a:t>Per|Post</a:t>
            </a:r>
            <a:r>
              <a:rPr lang="en-GB" sz="2000">
                <a:ea typeface="+mj-lt"/>
                <a:cs typeface="+mj-lt"/>
              </a:rPr>
              <a:t>]Authorize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Usage</a:t>
            </a:r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@[Pre|Post]Authorize("&lt;rule&gt;")</a:t>
            </a: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Rules</a:t>
            </a:r>
          </a:p>
          <a:p>
            <a:pPr lvl="1"/>
            <a:r>
              <a:rPr lang="en-GB" b="1" i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isAnonymous</a:t>
            </a:r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()</a:t>
            </a:r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r>
              <a:rPr lang="en-GB" b="1" i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isAuthenticated</a:t>
            </a:r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()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 b="1" i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permitAll</a:t>
            </a:r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()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 b="1" i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hasRole</a:t>
            </a:r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('&lt;role&gt;')</a:t>
            </a:r>
          </a:p>
          <a:p>
            <a:pPr lvl="1"/>
            <a:r>
              <a:rPr lang="en-GB" b="1" i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hasAuthority</a:t>
            </a:r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('&lt;authority&gt;')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...</a:t>
            </a:r>
          </a:p>
          <a:p>
            <a:pPr lvl="1"/>
            <a:endParaRPr lang="en-GB" b="1" i="1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7004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 - Secured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Usage</a:t>
            </a:r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@Secured("&lt;role&gt;")</a:t>
            </a: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66503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 - Secured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Usage</a:t>
            </a:r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@Secured("&lt;role&gt;")</a:t>
            </a: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Example</a:t>
            </a:r>
          </a:p>
          <a:p>
            <a:pPr lvl="1"/>
            <a:r>
              <a:rPr lang="en-GB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ROLE_ADMIN</a:t>
            </a:r>
          </a:p>
          <a:p>
            <a:pPr lvl="1"/>
            <a:r>
              <a:rPr lang="en-GB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ROLE_STAFF</a:t>
            </a:r>
          </a:p>
          <a:p>
            <a:pPr lvl="1"/>
            <a:r>
              <a:rPr lang="en-GB" i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ROLE_USER</a:t>
            </a: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7887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 - </a:t>
            </a:r>
            <a:r>
              <a:rPr lang="en-GB" sz="2000" err="1">
                <a:ea typeface="+mj-lt"/>
                <a:cs typeface="+mj-lt"/>
              </a:rPr>
              <a:t>RolesAllowed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Usage</a:t>
            </a:r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@RolesAllowed("&lt;role&gt;")</a:t>
            </a: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@RolesAllowed({"&lt;role&gt;", "&lt;role&gt;"})</a:t>
            </a: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77308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Annotations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Annotations - </a:t>
            </a:r>
            <a:r>
              <a:rPr lang="en-GB" sz="2000" err="1">
                <a:ea typeface="+mj-lt"/>
                <a:cs typeface="+mj-lt"/>
              </a:rPr>
              <a:t>RolesAllowed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Usage</a:t>
            </a:r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@RolesAllowed("&lt;role&gt;")</a:t>
            </a:r>
          </a:p>
          <a:p>
            <a:pPr lvl="1"/>
            <a:r>
              <a:rPr lang="en-GB" b="1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@RolesAllowed({"&lt;role&gt;", "&lt;role&gt;"})</a:t>
            </a: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Example</a:t>
            </a:r>
          </a:p>
          <a:p>
            <a:pPr lvl="1"/>
            <a:r>
              <a:rPr lang="en-GB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ROLE_ADMIN</a:t>
            </a:r>
          </a:p>
          <a:p>
            <a:pPr lvl="1"/>
            <a:r>
              <a:rPr lang="en-GB" i="1">
                <a:solidFill>
                  <a:schemeClr val="bg1"/>
                </a:solidFill>
                <a:latin typeface="Arial"/>
                <a:ea typeface="+mn-lt"/>
                <a:cs typeface="Arial"/>
              </a:rPr>
              <a:t>ROLE_STAFF</a:t>
            </a:r>
          </a:p>
          <a:p>
            <a:pPr lvl="1"/>
            <a:r>
              <a:rPr lang="en-GB" i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ROLE_USER</a:t>
            </a: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876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</a:t>
            </a:r>
            <a:r>
              <a:rPr lang="de-DE" err="1">
                <a:ea typeface="+mn-lt"/>
                <a:cs typeface="+mn-lt"/>
              </a:rPr>
              <a:t>Annotations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Exercise Basic #6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25666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Activate desired annotations with </a:t>
            </a:r>
            <a:r>
              <a:rPr lang="en-GB" sz="2000" b="1" i="1">
                <a:solidFill>
                  <a:schemeClr val="bg1"/>
                </a:solidFill>
                <a:ea typeface="Roboto Light"/>
                <a:cs typeface="Roboto Light"/>
              </a:rPr>
              <a:t>@EnableGlobalMethodSecurity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Secure endpoints with annotations: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GET        /default/open: open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GET        /default/authenticated: authenticated (already true, see comments)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GET        /default/roles: authenticated (already true, see comments)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DELETE /message: ADMIN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POST     /message: STAFF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PUT       /message: STAFF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GET       /message: USER</a:t>
            </a: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Branch: security-basic/exercise_6</a:t>
            </a:r>
          </a:p>
        </p:txBody>
      </p:sp>
    </p:spTree>
    <p:extLst>
      <p:ext uri="{BB962C8B-B14F-4D97-AF65-F5344CB8AC3E}">
        <p14:creationId xmlns:p14="http://schemas.microsoft.com/office/powerpoint/2010/main" val="14881042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84" y="657983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ea typeface="Roboto Medium"/>
                <a:cs typeface="Roboto Medium"/>
              </a:rPr>
              <a:t>Lunch Time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>
            <a:extLst>
              <a:ext uri="{FF2B5EF4-FFF2-40B4-BE49-F238E27FC236}">
                <a16:creationId xmlns:a16="http://schemas.microsoft.com/office/drawing/2014/main" id="{2273A8DB-93A6-F6A3-C94C-F7B2C7441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82" y="1311824"/>
            <a:ext cx="3590596" cy="36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123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119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43" y="2326500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ea typeface="Roboto Medium"/>
                <a:cs typeface="Roboto Medium"/>
              </a:rPr>
              <a:t>Security – OAuth2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883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95FE6851-A83E-EF87-920C-A3F98AD87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667" t="33977" r="16592" b="34891"/>
          <a:stretch/>
        </p:blipFill>
        <p:spPr>
          <a:xfrm>
            <a:off x="92808" y="1742848"/>
            <a:ext cx="4479192" cy="1011974"/>
          </a:xfrm>
          <a:prstGeom prst="rect">
            <a:avLst/>
          </a:prstGeom>
        </p:spPr>
      </p:pic>
      <p:pic>
        <p:nvPicPr>
          <p:cNvPr id="10" name="Grafik 9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634BF585-C7C5-E403-C310-F55BE01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913" t="24446" r="18564" b="23111"/>
          <a:stretch/>
        </p:blipFill>
        <p:spPr>
          <a:xfrm>
            <a:off x="4676821" y="1038426"/>
            <a:ext cx="4208573" cy="2763953"/>
          </a:xfrm>
          <a:prstGeom prst="rect">
            <a:avLst/>
          </a:prstGeom>
        </p:spPr>
      </p:pic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B6CD2013-E31D-0410-567B-BBDAEE048958}"/>
              </a:ext>
            </a:extLst>
          </p:cNvPr>
          <p:cNvSpPr/>
          <p:nvPr/>
        </p:nvSpPr>
        <p:spPr>
          <a:xfrm>
            <a:off x="-335008" y="-307304"/>
            <a:ext cx="9814013" cy="5826858"/>
          </a:xfrm>
          <a:custGeom>
            <a:avLst/>
            <a:gdLst>
              <a:gd name="connsiteX0" fmla="*/ 5651229 w 9814013"/>
              <a:gd name="connsiteY0" fmla="*/ 1556984 h 5826858"/>
              <a:gd name="connsiteX1" fmla="*/ 5600428 w 9814013"/>
              <a:gd name="connsiteY1" fmla="*/ 1607785 h 5826858"/>
              <a:gd name="connsiteX2" fmla="*/ 5600428 w 9814013"/>
              <a:gd name="connsiteY2" fmla="*/ 1810983 h 5826858"/>
              <a:gd name="connsiteX3" fmla="*/ 5651229 w 9814013"/>
              <a:gd name="connsiteY3" fmla="*/ 1861784 h 5826858"/>
              <a:gd name="connsiteX4" fmla="*/ 6349727 w 9814013"/>
              <a:gd name="connsiteY4" fmla="*/ 1861784 h 5826858"/>
              <a:gd name="connsiteX5" fmla="*/ 6400528 w 9814013"/>
              <a:gd name="connsiteY5" fmla="*/ 1810983 h 5826858"/>
              <a:gd name="connsiteX6" fmla="*/ 6400528 w 9814013"/>
              <a:gd name="connsiteY6" fmla="*/ 1607785 h 5826858"/>
              <a:gd name="connsiteX7" fmla="*/ 6349727 w 9814013"/>
              <a:gd name="connsiteY7" fmla="*/ 1556984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5651229" y="1556984"/>
                </a:moveTo>
                <a:cubicBezTo>
                  <a:pt x="5623172" y="1556984"/>
                  <a:pt x="5600428" y="1579728"/>
                  <a:pt x="5600428" y="1607785"/>
                </a:cubicBezTo>
                <a:lnTo>
                  <a:pt x="5600428" y="1810983"/>
                </a:lnTo>
                <a:cubicBezTo>
                  <a:pt x="5600428" y="1839040"/>
                  <a:pt x="5623172" y="1861784"/>
                  <a:pt x="5651229" y="1861784"/>
                </a:cubicBezTo>
                <a:lnTo>
                  <a:pt x="6349727" y="1861784"/>
                </a:lnTo>
                <a:cubicBezTo>
                  <a:pt x="6377784" y="1861784"/>
                  <a:pt x="6400528" y="1839040"/>
                  <a:pt x="6400528" y="1810983"/>
                </a:cubicBezTo>
                <a:lnTo>
                  <a:pt x="6400528" y="1607785"/>
                </a:lnTo>
                <a:cubicBezTo>
                  <a:pt x="6400528" y="1579728"/>
                  <a:pt x="6377784" y="1556984"/>
                  <a:pt x="6349727" y="1556984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HTTP/1.0 -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906D78-BB8F-A6DD-7ADC-AB47FB7D7E99}"/>
              </a:ext>
            </a:extLst>
          </p:cNvPr>
          <p:cNvSpPr txBox="1"/>
          <p:nvPr/>
        </p:nvSpPr>
        <p:spPr>
          <a:xfrm>
            <a:off x="2453164" y="2970846"/>
            <a:ext cx="2057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 err="1"/>
              <a:t>Result</a:t>
            </a:r>
            <a:r>
              <a:rPr lang="de-CH" sz="1600"/>
              <a:t> code </a:t>
            </a:r>
            <a:r>
              <a:rPr lang="de-CH" sz="1600" err="1"/>
              <a:t>of</a:t>
            </a:r>
            <a:r>
              <a:rPr lang="de-CH" sz="1600"/>
              <a:t> </a:t>
            </a:r>
            <a:r>
              <a:rPr lang="de-CH" sz="1600" err="1"/>
              <a:t>request</a:t>
            </a:r>
            <a:endParaRPr lang="de-CH" sz="160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F38A2B88-8C54-1C30-5553-EF717DB9C7DA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 flipH="1">
            <a:off x="4510564" y="1554480"/>
            <a:ext cx="805657" cy="153947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4F400A74-92E7-EAA2-2147-920DAD8F39AE}"/>
              </a:ext>
            </a:extLst>
          </p:cNvPr>
          <p:cNvSpPr/>
          <p:nvPr/>
        </p:nvSpPr>
        <p:spPr>
          <a:xfrm>
            <a:off x="-350248" y="-330164"/>
            <a:ext cx="9814013" cy="5826858"/>
          </a:xfrm>
          <a:custGeom>
            <a:avLst/>
            <a:gdLst>
              <a:gd name="connsiteX0" fmla="*/ 5714983 w 9814013"/>
              <a:gd name="connsiteY0" fmla="*/ 1793204 h 5826858"/>
              <a:gd name="connsiteX1" fmla="*/ 5630908 w 9814013"/>
              <a:gd name="connsiteY1" fmla="*/ 1877279 h 5826858"/>
              <a:gd name="connsiteX2" fmla="*/ 5630908 w 9814013"/>
              <a:gd name="connsiteY2" fmla="*/ 2213569 h 5826858"/>
              <a:gd name="connsiteX3" fmla="*/ 5714983 w 9814013"/>
              <a:gd name="connsiteY3" fmla="*/ 2297644 h 5826858"/>
              <a:gd name="connsiteX4" fmla="*/ 8983453 w 9814013"/>
              <a:gd name="connsiteY4" fmla="*/ 2297644 h 5826858"/>
              <a:gd name="connsiteX5" fmla="*/ 9067528 w 9814013"/>
              <a:gd name="connsiteY5" fmla="*/ 2213569 h 5826858"/>
              <a:gd name="connsiteX6" fmla="*/ 9067528 w 9814013"/>
              <a:gd name="connsiteY6" fmla="*/ 1877279 h 5826858"/>
              <a:gd name="connsiteX7" fmla="*/ 8983453 w 9814013"/>
              <a:gd name="connsiteY7" fmla="*/ 1793204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5714983" y="1793204"/>
                </a:moveTo>
                <a:cubicBezTo>
                  <a:pt x="5668550" y="1793204"/>
                  <a:pt x="5630908" y="1830846"/>
                  <a:pt x="5630908" y="1877279"/>
                </a:cubicBezTo>
                <a:lnTo>
                  <a:pt x="5630908" y="2213569"/>
                </a:lnTo>
                <a:cubicBezTo>
                  <a:pt x="5630908" y="2260002"/>
                  <a:pt x="5668550" y="2297644"/>
                  <a:pt x="5714983" y="2297644"/>
                </a:cubicBezTo>
                <a:lnTo>
                  <a:pt x="8983453" y="2297644"/>
                </a:lnTo>
                <a:cubicBezTo>
                  <a:pt x="9029886" y="2297644"/>
                  <a:pt x="9067528" y="2260002"/>
                  <a:pt x="9067528" y="2213569"/>
                </a:cubicBezTo>
                <a:lnTo>
                  <a:pt x="9067528" y="1877279"/>
                </a:lnTo>
                <a:cubicBezTo>
                  <a:pt x="9067528" y="1830846"/>
                  <a:pt x="9029886" y="1793204"/>
                  <a:pt x="8983453" y="1793204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967897B-E2B6-8E45-0283-6399C64A2032}"/>
              </a:ext>
            </a:extLst>
          </p:cNvPr>
          <p:cNvSpPr txBox="1"/>
          <p:nvPr/>
        </p:nvSpPr>
        <p:spPr>
          <a:xfrm>
            <a:off x="258606" y="2970846"/>
            <a:ext cx="4288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 err="1"/>
              <a:t>When</a:t>
            </a:r>
            <a:r>
              <a:rPr lang="de-CH" sz="1600"/>
              <a:t> and </a:t>
            </a:r>
            <a:r>
              <a:rPr lang="de-CH" sz="1600" err="1"/>
              <a:t>from</a:t>
            </a:r>
            <a:r>
              <a:rPr lang="de-CH" sz="1600"/>
              <a:t> </a:t>
            </a:r>
            <a:r>
              <a:rPr lang="de-CH" sz="1600" err="1"/>
              <a:t>where</a:t>
            </a:r>
            <a:r>
              <a:rPr lang="de-CH" sz="1600"/>
              <a:t> </a:t>
            </a:r>
            <a:r>
              <a:rPr lang="de-CH" sz="1600" err="1"/>
              <a:t>the</a:t>
            </a:r>
            <a:r>
              <a:rPr lang="de-CH" sz="1600"/>
              <a:t> </a:t>
            </a:r>
            <a:r>
              <a:rPr lang="de-CH" sz="1600" err="1"/>
              <a:t>response</a:t>
            </a:r>
            <a:r>
              <a:rPr lang="de-CH" sz="1600"/>
              <a:t> </a:t>
            </a:r>
            <a:r>
              <a:rPr lang="de-CH" sz="1600" err="1"/>
              <a:t>came</a:t>
            </a:r>
            <a:r>
              <a:rPr lang="de-CH" sz="1600"/>
              <a:t> </a:t>
            </a:r>
            <a:r>
              <a:rPr lang="de-CH" sz="1600" err="1"/>
              <a:t>from</a:t>
            </a:r>
            <a:endParaRPr lang="de-CH" sz="160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6C997DB-5678-52CB-9DF4-6B248B873F7D}"/>
              </a:ext>
            </a:extLst>
          </p:cNvPr>
          <p:cNvCxnSpPr>
            <a:cxnSpLocks/>
            <a:stCxn id="24" idx="3"/>
            <a:endCxn id="23" idx="2"/>
          </p:cNvCxnSpPr>
          <p:nvPr/>
        </p:nvCxnSpPr>
        <p:spPr>
          <a:xfrm flipV="1">
            <a:off x="4546896" y="1883405"/>
            <a:ext cx="733764" cy="1210552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A2C7DB6C-D1F4-4FE9-E49F-6DB529D0526A}"/>
              </a:ext>
            </a:extLst>
          </p:cNvPr>
          <p:cNvSpPr/>
          <p:nvPr/>
        </p:nvSpPr>
        <p:spPr>
          <a:xfrm>
            <a:off x="-335008" y="-314924"/>
            <a:ext cx="9814013" cy="5826858"/>
          </a:xfrm>
          <a:custGeom>
            <a:avLst/>
            <a:gdLst>
              <a:gd name="connsiteX0" fmla="*/ 5642339 w 9814013"/>
              <a:gd name="connsiteY0" fmla="*/ 2250404 h 5826858"/>
              <a:gd name="connsiteX1" fmla="*/ 5600428 w 9814013"/>
              <a:gd name="connsiteY1" fmla="*/ 2292315 h 5826858"/>
              <a:gd name="connsiteX2" fmla="*/ 5600428 w 9814013"/>
              <a:gd name="connsiteY2" fmla="*/ 2459953 h 5826858"/>
              <a:gd name="connsiteX3" fmla="*/ 5642339 w 9814013"/>
              <a:gd name="connsiteY3" fmla="*/ 2501864 h 5826858"/>
              <a:gd name="connsiteX4" fmla="*/ 7920717 w 9814013"/>
              <a:gd name="connsiteY4" fmla="*/ 2501864 h 5826858"/>
              <a:gd name="connsiteX5" fmla="*/ 7962628 w 9814013"/>
              <a:gd name="connsiteY5" fmla="*/ 2459953 h 5826858"/>
              <a:gd name="connsiteX6" fmla="*/ 7962628 w 9814013"/>
              <a:gd name="connsiteY6" fmla="*/ 2292315 h 5826858"/>
              <a:gd name="connsiteX7" fmla="*/ 7920717 w 9814013"/>
              <a:gd name="connsiteY7" fmla="*/ 2250404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5642339" y="2250404"/>
                </a:moveTo>
                <a:cubicBezTo>
                  <a:pt x="5619192" y="2250404"/>
                  <a:pt x="5600428" y="2269168"/>
                  <a:pt x="5600428" y="2292315"/>
                </a:cubicBezTo>
                <a:lnTo>
                  <a:pt x="5600428" y="2459953"/>
                </a:lnTo>
                <a:cubicBezTo>
                  <a:pt x="5600428" y="2483100"/>
                  <a:pt x="5619192" y="2501864"/>
                  <a:pt x="5642339" y="2501864"/>
                </a:cubicBezTo>
                <a:lnTo>
                  <a:pt x="7920717" y="2501864"/>
                </a:lnTo>
                <a:cubicBezTo>
                  <a:pt x="7943864" y="2501864"/>
                  <a:pt x="7962628" y="2483100"/>
                  <a:pt x="7962628" y="2459953"/>
                </a:cubicBezTo>
                <a:lnTo>
                  <a:pt x="7962628" y="2292315"/>
                </a:lnTo>
                <a:cubicBezTo>
                  <a:pt x="7962628" y="2269168"/>
                  <a:pt x="7943864" y="2250404"/>
                  <a:pt x="7920717" y="2250404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AEA5237-8A3C-1387-F3C0-76C92C868439}"/>
              </a:ext>
            </a:extLst>
          </p:cNvPr>
          <p:cNvSpPr txBox="1"/>
          <p:nvPr/>
        </p:nvSpPr>
        <p:spPr>
          <a:xfrm>
            <a:off x="1465274" y="2970846"/>
            <a:ext cx="3001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/>
              <a:t>The </a:t>
            </a:r>
            <a:r>
              <a:rPr lang="de-CH" sz="1600" err="1"/>
              <a:t>format</a:t>
            </a:r>
            <a:r>
              <a:rPr lang="de-CH" sz="1600"/>
              <a:t> </a:t>
            </a:r>
            <a:r>
              <a:rPr lang="de-CH" sz="1600" err="1"/>
              <a:t>of</a:t>
            </a:r>
            <a:r>
              <a:rPr lang="de-CH" sz="1600"/>
              <a:t> </a:t>
            </a:r>
            <a:r>
              <a:rPr lang="de-CH" sz="1600" err="1"/>
              <a:t>the</a:t>
            </a:r>
            <a:r>
              <a:rPr lang="de-CH" sz="1600"/>
              <a:t> </a:t>
            </a:r>
            <a:r>
              <a:rPr lang="de-CH" sz="1600" err="1"/>
              <a:t>response</a:t>
            </a:r>
            <a:r>
              <a:rPr lang="de-CH" sz="1600"/>
              <a:t> </a:t>
            </a:r>
            <a:r>
              <a:rPr lang="de-CH" sz="1600" err="1"/>
              <a:t>body</a:t>
            </a:r>
            <a:r>
              <a:rPr lang="de-CH" sz="1600"/>
              <a:t> 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F9D75D2-3065-2A2E-3499-C568E2F6EE16}"/>
              </a:ext>
            </a:extLst>
          </p:cNvPr>
          <p:cNvCxnSpPr>
            <a:cxnSpLocks/>
            <a:stCxn id="27" idx="3"/>
            <a:endCxn id="26" idx="2"/>
          </p:cNvCxnSpPr>
          <p:nvPr/>
        </p:nvCxnSpPr>
        <p:spPr>
          <a:xfrm flipV="1">
            <a:off x="4467180" y="2145029"/>
            <a:ext cx="798240" cy="948928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79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  <p:bldP spid="23" grpId="0" animBg="1"/>
      <p:bldP spid="23" grpId="1" animBg="1"/>
      <p:bldP spid="24" grpId="0"/>
      <p:bldP spid="24" grpId="1"/>
      <p:bldP spid="26" grpId="0" animBg="1"/>
      <p:bldP spid="26" grpId="1" animBg="1"/>
      <p:bldP spid="27" grpId="0"/>
      <p:bldP spid="27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 Basics / </a:t>
            </a:r>
            <a:r>
              <a:rPr lang="de-DE" err="1">
                <a:ea typeface="+mn-lt"/>
                <a:cs typeface="+mn-lt"/>
              </a:rPr>
              <a:t>Multifactor</a:t>
            </a:r>
            <a:r>
              <a:rPr lang="de-DE">
                <a:ea typeface="+mn-lt"/>
                <a:cs typeface="+mn-lt"/>
              </a:rPr>
              <a:t> Authentication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OAuth 2.0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F8FF0026-3A9A-E8F8-E04F-F15B9F56B6F1}"/>
              </a:ext>
            </a:extLst>
          </p:cNvPr>
          <p:cNvSpPr txBox="1"/>
          <p:nvPr/>
        </p:nvSpPr>
        <p:spPr>
          <a:xfrm>
            <a:off x="352666" y="1383536"/>
            <a:ext cx="2177488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Delegate</a:t>
            </a:r>
            <a:r>
              <a:rPr lang="de-DE" sz="1000" dirty="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Authorization</a:t>
            </a:r>
            <a:r>
              <a:rPr lang="de-DE" sz="1000" dirty="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of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User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FFFFFF"/>
                </a:solidFill>
                <a:ea typeface="Roboto Light"/>
                <a:cs typeface="Roboto Light"/>
              </a:rPr>
              <a:t>Not </a:t>
            </a:r>
            <a:r>
              <a:rPr lang="de-DE" sz="1000" dirty="0" err="1">
                <a:solidFill>
                  <a:srgbClr val="FFFFFF"/>
                </a:solidFill>
                <a:ea typeface="Roboto Light"/>
                <a:cs typeface="Roboto Light"/>
              </a:rPr>
              <a:t>usable</a:t>
            </a:r>
            <a:r>
              <a:rPr lang="de-DE" sz="1000" dirty="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dirty="0" err="1">
                <a:solidFill>
                  <a:srgbClr val="FFFFFF"/>
                </a:solidFill>
                <a:ea typeface="Roboto Light"/>
                <a:cs typeface="Roboto Light"/>
              </a:rPr>
              <a:t>for</a:t>
            </a:r>
            <a:r>
              <a:rPr lang="de-DE" sz="1000" dirty="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dirty="0" err="1">
                <a:solidFill>
                  <a:srgbClr val="FFFFFF"/>
                </a:solidFill>
                <a:ea typeface="Roboto Light"/>
                <a:cs typeface="Roboto Light"/>
              </a:rPr>
              <a:t>authentication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1A8596-866B-9190-746D-3F78B015E7FF}"/>
              </a:ext>
            </a:extLst>
          </p:cNvPr>
          <p:cNvSpPr txBox="1"/>
          <p:nvPr/>
        </p:nvSpPr>
        <p:spPr>
          <a:xfrm>
            <a:off x="3866364" y="4490020"/>
            <a:ext cx="4937325" cy="107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>
              <a:spcAft>
                <a:spcPts val="600"/>
              </a:spcAft>
              <a:buFont typeface="Symbol" panose="05050102010706020507" pitchFamily="18" charset="2"/>
            </a:pPr>
            <a:r>
              <a:rPr lang="de-DE" sz="700" i="1">
                <a:solidFill>
                  <a:srgbClr val="FFFFFF"/>
                </a:solidFill>
              </a:rPr>
              <a:t>Source: </a:t>
            </a:r>
            <a:r>
              <a:rPr lang="de-DE" sz="700" i="1">
                <a:solidFill>
                  <a:srgbClr val="FFFFFF"/>
                </a:solidFill>
                <a:ea typeface="+mn-lt"/>
                <a:cs typeface="+mn-lt"/>
              </a:rPr>
              <a:t>https://developer.okta.com/blog/2018/04/02/client-creds-with-spring-boot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D84C8E4-11A7-A848-2DD8-16F0824CB191}"/>
              </a:ext>
            </a:extLst>
          </p:cNvPr>
          <p:cNvSpPr txBox="1"/>
          <p:nvPr/>
        </p:nvSpPr>
        <p:spPr>
          <a:xfrm>
            <a:off x="3200400" y="234315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>
              <a:spcAft>
                <a:spcPts val="600"/>
              </a:spcAft>
              <a:buFont typeface="Symbol" panose="05050102010706020507" pitchFamily="18" charset="2"/>
            </a:pPr>
            <a:endParaRPr lang="en-US">
              <a:ea typeface="Roboto Light"/>
              <a:cs typeface="Roboto Light"/>
            </a:endParaRPr>
          </a:p>
        </p:txBody>
      </p:sp>
      <p:pic>
        <p:nvPicPr>
          <p:cNvPr id="14" name="Grafik 14" descr="Ein Bild, das Diagramm, Plan enthält.&#10;&#10;Beschreibung automatisch generiert.">
            <a:extLst>
              <a:ext uri="{FF2B5EF4-FFF2-40B4-BE49-F238E27FC236}">
                <a16:creationId xmlns:a16="http://schemas.microsoft.com/office/drawing/2014/main" id="{E0FE0A8B-206C-4066-C751-704914EF5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657" y="777775"/>
            <a:ext cx="4623133" cy="36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829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OAuth 2.0 - Authorization Server</a:t>
            </a: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https://console.cloud.google.com</a:t>
            </a:r>
            <a:endParaRPr lang="de-DE" dirty="0">
              <a:solidFill>
                <a:schemeClr val="bg1"/>
              </a:solidFill>
              <a:ea typeface="Roboto Light"/>
              <a:cs typeface="Roboto Light"/>
            </a:endParaRPr>
          </a:p>
          <a:p>
            <a:pPr marL="0" indent="0">
              <a:buNone/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marL="342900" indent="-342900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Create Project</a:t>
            </a:r>
          </a:p>
          <a:p>
            <a:pPr marL="342900" indent="-342900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Create Consent Screen</a:t>
            </a:r>
          </a:p>
          <a:p>
            <a:pPr marL="342900" indent="-342900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Create Test user</a:t>
            </a:r>
            <a:endParaRPr lang="en-GB" sz="2400" dirty="0" err="1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marL="342900" indent="-342900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Branch: </a:t>
            </a:r>
            <a:r>
              <a:rPr lang="en-GB" sz="2400" dirty="0" err="1">
                <a:solidFill>
                  <a:schemeClr val="bg1"/>
                </a:solidFill>
                <a:ea typeface="+mn-lt"/>
                <a:cs typeface="+mn-lt"/>
              </a:rPr>
              <a:t>oauth</a:t>
            </a:r>
            <a:r>
              <a:rPr lang="en-GB" sz="2400" dirty="0">
                <a:solidFill>
                  <a:schemeClr val="bg1"/>
                </a:solidFill>
                <a:ea typeface="+mn-lt"/>
                <a:cs typeface="+mn-lt"/>
              </a:rPr>
              <a:t>/exercise</a:t>
            </a:r>
            <a:endParaRPr lang="en-GB" sz="2400" dirty="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06785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84" y="657983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ea typeface="Roboto Medium"/>
                <a:cs typeface="Roboto Medium"/>
              </a:rPr>
              <a:t>15 minutes break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>
            <a:extLst>
              <a:ext uri="{FF2B5EF4-FFF2-40B4-BE49-F238E27FC236}">
                <a16:creationId xmlns:a16="http://schemas.microsoft.com/office/drawing/2014/main" id="{2273A8DB-93A6-F6A3-C94C-F7B2C7441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82" y="1311824"/>
            <a:ext cx="3590596" cy="36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367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Roboto Light"/>
                <a:cs typeface="Roboto Light"/>
              </a:rPr>
              <a:t>Error Handling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43" y="2326500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ea typeface="Roboto Medium"/>
                <a:cs typeface="Roboto Medium"/>
              </a:rPr>
              <a:t>Error Handling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3168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Handling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Default Message Customization</a:t>
            </a: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Exception Management</a:t>
            </a: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Advanced Options</a:t>
            </a: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3523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</a:t>
            </a:r>
            <a:endParaRPr lang="de-DE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Handling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Default Message Customization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Exception Management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Advanced Options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5040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Default Not Found Page</a:t>
            </a: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Spring Boot Rest provides an automatic response message if the page searched doesn't exists</a:t>
            </a:r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368A05F-719E-2995-88C6-2A691364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1" y="2220257"/>
            <a:ext cx="6097313" cy="188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044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Default Error Page</a:t>
            </a: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Given a not handled exception</a:t>
            </a:r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5C8903C-0997-FDB1-7592-6246F07FA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1675192"/>
            <a:ext cx="7972424" cy="6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456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Default Error Page</a:t>
            </a: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Given a not handled exception</a:t>
            </a:r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The default return code is 500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1ECA5804-595B-BEBE-7531-9B56B78E8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2917176"/>
            <a:ext cx="5486400" cy="165229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5C8903C-0997-FDB1-7592-6246F07FA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1675192"/>
            <a:ext cx="7972424" cy="6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78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129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Properties 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</a:t>
            </a:r>
            <a:r>
              <a:rPr lang="en-GB" sz="2200" b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(/error)</a:t>
            </a:r>
            <a:endParaRPr lang="en-US" sz="22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 of the error controller </a:t>
            </a:r>
            <a:endParaRPr lang="en-US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2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2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7103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HTTP/1.0 -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5FE6851-A83E-EF87-920C-A3F98AD87B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667" t="33977" r="16592" b="34891"/>
          <a:stretch/>
        </p:blipFill>
        <p:spPr>
          <a:xfrm>
            <a:off x="92808" y="1742848"/>
            <a:ext cx="4479192" cy="1011974"/>
          </a:xfrm>
          <a:prstGeom prst="rect">
            <a:avLst/>
          </a:prstGeom>
        </p:spPr>
      </p:pic>
      <p:pic>
        <p:nvPicPr>
          <p:cNvPr id="11" name="Grafik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F8539F9C-E09F-7A74-9ABF-F27B5B3499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913" t="24446" r="18564" b="23111"/>
          <a:stretch/>
        </p:blipFill>
        <p:spPr>
          <a:xfrm>
            <a:off x="4676821" y="1038426"/>
            <a:ext cx="4208573" cy="27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071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Properties 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</a:t>
            </a:r>
            <a:r>
              <a:rPr lang="en-GB" sz="2200" b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(/error)</a:t>
            </a:r>
            <a:endParaRPr lang="en-US" sz="22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 of the error controller </a:t>
            </a:r>
            <a:endParaRPr lang="en-US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whitelabel.enabled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(true | false)</a:t>
            </a: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Provides the default HTML error page </a:t>
            </a:r>
            <a:br>
              <a:rPr lang="en-GB">
                <a:latin typeface="Roboto Light"/>
                <a:ea typeface="Roboto Light"/>
                <a:cs typeface="Arial"/>
              </a:rPr>
            </a:b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or relies on the container's default one (for example tomcat)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2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2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4779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Properties 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</a:t>
            </a:r>
            <a:r>
              <a:rPr lang="en-GB" sz="2200" b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(/error)</a:t>
            </a:r>
            <a:endParaRPr lang="en-US" sz="22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 of the error controller </a:t>
            </a:r>
            <a:endParaRPr lang="en-US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whitelabel.enabled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(true | false)</a:t>
            </a: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Provides the default HTML error page </a:t>
            </a:r>
            <a:br>
              <a:rPr lang="en-GB">
                <a:latin typeface="Roboto Light"/>
                <a:ea typeface="Roboto Light"/>
                <a:cs typeface="Arial"/>
              </a:rPr>
            </a:b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or relies on the container's default one (for example tomcat)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4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include</a:t>
            </a:r>
            <a:r>
              <a:rPr lang="en-GB" sz="2400" b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-exception</a:t>
            </a:r>
            <a:r>
              <a:rPr lang="en-GB" sz="24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(true | false)</a:t>
            </a: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Includes the exception type in the default response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2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2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1848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Properties 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</a:t>
            </a:r>
            <a:r>
              <a:rPr lang="en-GB" sz="2200" b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(/error)</a:t>
            </a:r>
            <a:endParaRPr lang="en-US" sz="22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 of the error controller </a:t>
            </a:r>
            <a:endParaRPr lang="en-US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whitelabel.enabled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(true | false)</a:t>
            </a: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Provides the default HTML error page </a:t>
            </a:r>
            <a:br>
              <a:rPr lang="en-GB">
                <a:latin typeface="Roboto Light"/>
                <a:ea typeface="Roboto Light"/>
                <a:cs typeface="Arial"/>
              </a:rPr>
            </a:b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or relies on the container's default one (for example tomcat)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4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include</a:t>
            </a:r>
            <a:r>
              <a:rPr lang="en-GB" sz="2400" b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-exception</a:t>
            </a:r>
            <a:r>
              <a:rPr lang="en-GB" sz="24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(true | false)</a:t>
            </a: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Includes the exception type in the default response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include-stacktrace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(always | never | on-param)</a:t>
            </a:r>
            <a:endParaRPr lang="en-GB" sz="22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Shows the error </a:t>
            </a:r>
            <a:r>
              <a:rPr lang="en-GB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stacktrace</a:t>
            </a: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in the default response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2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5910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Properties 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</a:t>
            </a:r>
            <a:r>
              <a:rPr lang="en-GB" sz="2200" b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(/error)</a:t>
            </a:r>
            <a:endParaRPr lang="en-US" sz="22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Path of the error controller </a:t>
            </a:r>
            <a:endParaRPr lang="en-US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whitelabel.enabled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(true | false)</a:t>
            </a: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Provides the default HTML error page </a:t>
            </a:r>
            <a:b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</a:b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or relies on the container's default one (for example tomcat)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4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include</a:t>
            </a:r>
            <a:r>
              <a:rPr lang="en-GB" sz="2400" b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-exception</a:t>
            </a:r>
            <a:r>
              <a:rPr lang="en-GB" sz="24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(true | false)</a:t>
            </a: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Includes the exception type in the default response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include-stacktrace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(always | never | on-param)</a:t>
            </a:r>
            <a:endParaRPr lang="en-GB" sz="22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Shows the error </a:t>
            </a:r>
            <a:r>
              <a:rPr lang="en-GB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stacktrace</a:t>
            </a: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 in the default response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200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server.error.</a:t>
            </a:r>
            <a:r>
              <a:rPr lang="en-GB" sz="2200" b="1" err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include</a:t>
            </a:r>
            <a:r>
              <a:rPr lang="en-GB" sz="2200" b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-message </a:t>
            </a: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(always | never | on-param)</a:t>
            </a: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Shows the error message of the exception if present</a:t>
            </a:r>
            <a:endParaRPr lang="en-GB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+mn-l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7394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Response Status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Any custom exception can be annotated with</a:t>
            </a:r>
            <a:endParaRPr lang="en-GB" sz="2200" i="1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>
              <a:lnSpc>
                <a:spcPct val="70000"/>
              </a:lnSpc>
            </a:pPr>
            <a:r>
              <a:rPr lang="en-GB" sz="1900" b="1" i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@ResponseStatus</a:t>
            </a: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35730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Response Status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Any custom exception can be annotated with</a:t>
            </a:r>
            <a:endParaRPr lang="en-GB" sz="2200" i="1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>
              <a:lnSpc>
                <a:spcPct val="70000"/>
              </a:lnSpc>
            </a:pPr>
            <a:r>
              <a:rPr lang="en-GB" sz="1900" b="1" i="1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@ResponseStatus</a:t>
            </a: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r>
              <a:rPr lang="en-GB" sz="24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It Allows to define</a:t>
            </a:r>
          </a:p>
          <a:p>
            <a:pPr lvl="1">
              <a:lnSpc>
                <a:spcPct val="70000"/>
              </a:lnSpc>
            </a:pPr>
            <a:r>
              <a:rPr lang="en-GB" sz="2100">
                <a:solidFill>
                  <a:schemeClr val="bg1"/>
                </a:solidFill>
                <a:latin typeface="Roboto Light"/>
                <a:ea typeface="+mn-lt"/>
                <a:cs typeface="Arial"/>
              </a:rPr>
              <a:t>default </a:t>
            </a:r>
            <a:r>
              <a:rPr lang="en-GB" sz="2100" err="1">
                <a:solidFill>
                  <a:schemeClr val="bg1"/>
                </a:solidFill>
                <a:latin typeface="Roboto Light"/>
                <a:ea typeface="+mn-lt"/>
                <a:cs typeface="Arial"/>
              </a:rPr>
              <a:t>HttpStatus</a:t>
            </a:r>
            <a:r>
              <a:rPr lang="en-GB" sz="2100">
                <a:solidFill>
                  <a:schemeClr val="bg1"/>
                </a:solidFill>
                <a:latin typeface="Roboto Light"/>
                <a:ea typeface="+mn-lt"/>
                <a:cs typeface="Arial"/>
              </a:rPr>
              <a:t> to return</a:t>
            </a:r>
          </a:p>
          <a:p>
            <a:pPr lvl="1">
              <a:lnSpc>
                <a:spcPct val="70000"/>
              </a:lnSpc>
            </a:pPr>
            <a:r>
              <a:rPr lang="en-GB" sz="21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generic error reason (aka message)</a:t>
            </a: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69262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DefaultErrorAttributes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GB" sz="22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Another way to customize the default error message is to provide a Configuration bean that extends </a:t>
            </a:r>
            <a:r>
              <a:rPr lang="en-GB" sz="2000" b="1" i="1" err="1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DefaultErrorAttributes</a:t>
            </a:r>
            <a:endParaRPr lang="en-GB" sz="2200" i="1" err="1">
              <a:solidFill>
                <a:schemeClr val="bg1"/>
              </a:solidFill>
              <a:ea typeface="+mn-l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>
              <a:lnSpc>
                <a:spcPct val="70000"/>
              </a:lnSpc>
            </a:pPr>
            <a:endParaRPr lang="en-GB" sz="21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8CF4FF88-3786-9AF6-6C05-361C7BD8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1" y="1902297"/>
            <a:ext cx="7965281" cy="265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969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Default Message Customization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Exception – Exercise #1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8150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Add exception and message to response with properties configuration</a:t>
            </a:r>
            <a:endParaRPr lang="en-US" sz="18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Customize Status Code and Message with </a:t>
            </a:r>
            <a:r>
              <a:rPr lang="en-GB" sz="1800" b="1" i="1">
                <a:solidFill>
                  <a:schemeClr val="bg1"/>
                </a:solidFill>
                <a:ea typeface="Roboto Light"/>
                <a:cs typeface="Roboto Light"/>
              </a:rPr>
              <a:t>@ResponseStatus</a:t>
            </a: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Add locale info using </a:t>
            </a:r>
            <a:r>
              <a:rPr lang="en-GB" sz="1800" b="1" i="1" err="1">
                <a:solidFill>
                  <a:schemeClr val="bg1"/>
                </a:solidFill>
                <a:ea typeface="Roboto Light"/>
                <a:cs typeface="Roboto Light"/>
              </a:rPr>
              <a:t>DefaultErrorAttributes</a:t>
            </a:r>
            <a:endParaRPr lang="en-GB" sz="1800" i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Branch: error-handling/exercise_1</a:t>
            </a:r>
          </a:p>
          <a:p>
            <a:pPr marL="0" indent="0">
              <a:buNone/>
            </a:pPr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2083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</a:t>
            </a:r>
            <a:endParaRPr lang="de-DE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Handling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Default Message Customization</a:t>
            </a: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Exception Management</a:t>
            </a: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Advanced Options</a:t>
            </a: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10108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139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</a:t>
            </a:r>
            <a:r>
              <a:rPr lang="de-DE" err="1">
                <a:ea typeface="+mn-lt"/>
                <a:cs typeface="+mn-lt"/>
              </a:rPr>
              <a:t>Exception</a:t>
            </a:r>
            <a:r>
              <a:rPr lang="de-DE">
                <a:ea typeface="+mn-lt"/>
                <a:cs typeface="+mn-lt"/>
              </a:rPr>
              <a:t> Management</a:t>
            </a:r>
            <a:endParaRPr lang="de-DE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ResponseStatusException</a:t>
            </a:r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 </a:t>
            </a:r>
            <a:endParaRPr lang="en-US">
              <a:solidFill>
                <a:srgbClr val="FFFFFF"/>
              </a:solidFill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 b="1">
                <a:solidFill>
                  <a:schemeClr val="bg1"/>
                </a:solidFill>
                <a:ea typeface="+mn-lt"/>
                <a:cs typeface="+mn-lt"/>
              </a:rPr>
              <a:t>Spring 5+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 provides a dedicated unchecked exception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lnSpc>
                <a:spcPct val="70000"/>
              </a:lnSpc>
            </a:pPr>
            <a:r>
              <a:rPr lang="en-GB" sz="1700" b="1" i="1" err="1">
                <a:solidFill>
                  <a:schemeClr val="bg1"/>
                </a:solidFill>
                <a:ea typeface="+mn-lt"/>
                <a:cs typeface="+mn-lt"/>
              </a:rPr>
              <a:t>ResponseStatusException</a:t>
            </a:r>
            <a:endParaRPr lang="en-GB" sz="1700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algn="just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26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BB9D291E-7455-7050-34D5-96E0C7A56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527" t="25032" r="18836" b="26639"/>
          <a:stretch/>
        </p:blipFill>
        <p:spPr>
          <a:xfrm>
            <a:off x="4430690" y="849877"/>
            <a:ext cx="4657847" cy="2463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HTTP/1.0 - Retrieve Image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485DB8F-8CFC-1375-36E1-089937B962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595" t="33977" r="16592" b="34891"/>
          <a:stretch/>
        </p:blipFill>
        <p:spPr>
          <a:xfrm>
            <a:off x="164601" y="1739413"/>
            <a:ext cx="4384249" cy="10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757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</a:t>
            </a:r>
            <a:r>
              <a:rPr lang="de-DE" err="1">
                <a:ea typeface="+mn-lt"/>
                <a:cs typeface="+mn-lt"/>
              </a:rPr>
              <a:t>Exception</a:t>
            </a:r>
            <a:r>
              <a:rPr lang="de-DE">
                <a:ea typeface="+mn-lt"/>
                <a:cs typeface="+mn-lt"/>
              </a:rPr>
              <a:t> Management</a:t>
            </a:r>
            <a:endParaRPr lang="de-DE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ResponseStatusException</a:t>
            </a:r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 </a:t>
            </a:r>
            <a:endParaRPr lang="en-US">
              <a:solidFill>
                <a:srgbClr val="FFFFFF"/>
              </a:solidFill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 b="1">
                <a:solidFill>
                  <a:schemeClr val="bg1"/>
                </a:solidFill>
                <a:ea typeface="+mn-lt"/>
                <a:cs typeface="+mn-lt"/>
              </a:rPr>
              <a:t>Spring 5+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 provides a dedicated unchecked exception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lnSpc>
                <a:spcPct val="70000"/>
              </a:lnSpc>
            </a:pPr>
            <a:r>
              <a:rPr lang="en-GB" sz="1700" b="1" i="1" err="1">
                <a:solidFill>
                  <a:schemeClr val="bg1"/>
                </a:solidFill>
                <a:ea typeface="+mn-lt"/>
                <a:cs typeface="+mn-lt"/>
              </a:rPr>
              <a:t>ResponseStatusException</a:t>
            </a:r>
            <a:endParaRPr lang="en-GB" sz="1700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can be used instead of </a:t>
            </a:r>
            <a:r>
              <a:rPr lang="en-GB" sz="2000" b="1" i="1">
                <a:solidFill>
                  <a:schemeClr val="bg1"/>
                </a:solidFill>
                <a:ea typeface="+mn-lt"/>
                <a:cs typeface="+mn-lt"/>
              </a:rPr>
              <a:t>@ResponseStatus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 for externally defined exceptions or just to use inside the control flow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algn="just"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algn="just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78186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 </a:t>
            </a:r>
            <a:r>
              <a:rPr lang="de-DE" err="1">
                <a:ea typeface="+mn-lt"/>
                <a:cs typeface="+mn-lt"/>
              </a:rPr>
              <a:t>Exception</a:t>
            </a:r>
            <a:r>
              <a:rPr lang="de-DE">
                <a:ea typeface="+mn-lt"/>
                <a:cs typeface="+mn-lt"/>
              </a:rPr>
              <a:t> Management</a:t>
            </a:r>
            <a:endParaRPr lang="de-DE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ResponseStatusException</a:t>
            </a:r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 </a:t>
            </a:r>
            <a:endParaRPr lang="en-US">
              <a:solidFill>
                <a:srgbClr val="FFFFFF"/>
              </a:solidFill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 b="1">
                <a:solidFill>
                  <a:schemeClr val="bg1"/>
                </a:solidFill>
                <a:ea typeface="+mn-lt"/>
                <a:cs typeface="+mn-lt"/>
              </a:rPr>
              <a:t>Spring 5+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 provides a dedicated unchecked exception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lnSpc>
                <a:spcPct val="70000"/>
              </a:lnSpc>
            </a:pPr>
            <a:r>
              <a:rPr lang="en-GB" sz="1700" b="1" i="1" err="1">
                <a:solidFill>
                  <a:schemeClr val="bg1"/>
                </a:solidFill>
                <a:ea typeface="+mn-lt"/>
                <a:cs typeface="+mn-lt"/>
              </a:rPr>
              <a:t>ResponseStatusException</a:t>
            </a:r>
            <a:endParaRPr lang="en-GB" sz="1700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pPr algn="just"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can be used instead of </a:t>
            </a:r>
            <a:r>
              <a:rPr lang="en-GB" sz="2000" b="1" i="1">
                <a:solidFill>
                  <a:schemeClr val="bg1"/>
                </a:solidFill>
                <a:ea typeface="+mn-lt"/>
                <a:cs typeface="+mn-lt"/>
              </a:rPr>
              <a:t>@ResponseStatus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 for externally defined exceptions or just to use inside the control flow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algn="just"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algn="just"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Constructor's parameters</a:t>
            </a:r>
          </a:p>
          <a:p>
            <a:pPr lvl="1" algn="just">
              <a:lnSpc>
                <a:spcPct val="70000"/>
              </a:lnSpc>
            </a:pPr>
            <a:r>
              <a:rPr lang="en-GB" sz="1700" err="1">
                <a:solidFill>
                  <a:schemeClr val="bg1"/>
                </a:solidFill>
                <a:ea typeface="Roboto Light"/>
                <a:cs typeface="Roboto Light"/>
              </a:rPr>
              <a:t>HttpStatus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 (required)</a:t>
            </a:r>
          </a:p>
          <a:p>
            <a:pPr lvl="1" algn="just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Reason message (optional)</a:t>
            </a:r>
          </a:p>
          <a:p>
            <a:pPr lvl="1" algn="just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Throwable cause (optional)</a:t>
            </a: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1392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Exception Management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ExceptionHandler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is possible to define in each controller a method that takes care of a particular exception using </a:t>
            </a:r>
            <a:r>
              <a:rPr lang="en-GB" sz="2000" b="1" i="1">
                <a:solidFill>
                  <a:schemeClr val="bg1"/>
                </a:solidFill>
                <a:ea typeface="+mn-lt"/>
                <a:cs typeface="+mn-lt"/>
              </a:rPr>
              <a:t>@ExceptionHandler</a:t>
            </a:r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indent="0"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173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Exception Management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ExceptionHandler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is possible to define in each controller a method that takes care of a particular exception using </a:t>
            </a:r>
            <a:r>
              <a:rPr lang="en-GB" sz="2000" b="1" i="1">
                <a:solidFill>
                  <a:schemeClr val="bg1"/>
                </a:solidFill>
                <a:ea typeface="+mn-lt"/>
                <a:cs typeface="+mn-lt"/>
              </a:rPr>
              <a:t>@ExceptionHandler</a:t>
            </a:r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It takes as argument the list of exceptions to handle</a:t>
            </a: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indent="0"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787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Exception Management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ExceptionHandler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is possible to define in each controller a method that takes care of a particular exception using </a:t>
            </a:r>
            <a:r>
              <a:rPr lang="en-GB" sz="2000" b="1" i="1">
                <a:solidFill>
                  <a:schemeClr val="bg1"/>
                </a:solidFill>
                <a:ea typeface="+mn-lt"/>
                <a:cs typeface="+mn-lt"/>
              </a:rPr>
              <a:t>@ExceptionHandler</a:t>
            </a:r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It takes as argument the list of exceptions to handle</a:t>
            </a: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The handler method can receive as optional parameters</a:t>
            </a:r>
            <a:endParaRPr lang="en-GB" sz="17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throwed Exception (base class if multiple)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request </a:t>
            </a:r>
            <a:r>
              <a:rPr lang="en-GB" sz="1700" err="1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HttpServletRequest</a:t>
            </a: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 that generated the error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indent="0"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5374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Exception Management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ExceptionHandler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is possible to define in each controller a method that takes care of a particular exception using </a:t>
            </a:r>
            <a:r>
              <a:rPr lang="en-GB" sz="2000" b="1" i="1">
                <a:solidFill>
                  <a:schemeClr val="bg1"/>
                </a:solidFill>
                <a:ea typeface="+mn-lt"/>
                <a:cs typeface="+mn-lt"/>
              </a:rPr>
              <a:t>@ExceptionHandler</a:t>
            </a:r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It takes as argument the list of exceptions to handle</a:t>
            </a: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The handler method can receive as optional parameters</a:t>
            </a:r>
            <a:endParaRPr lang="en-GB" sz="17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throwed Exception (base class if multiple)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request </a:t>
            </a:r>
            <a:r>
              <a:rPr lang="en-GB" sz="1700" err="1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HttpServletRequest</a:t>
            </a: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 that generated the error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The handler method can return </a:t>
            </a:r>
            <a:r>
              <a:rPr lang="en-GB" sz="2000" u="sng">
                <a:solidFill>
                  <a:schemeClr val="bg1"/>
                </a:solidFill>
                <a:ea typeface="Roboto Light"/>
                <a:cs typeface="Roboto Light"/>
              </a:rPr>
              <a:t>any</a:t>
            </a: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 type response</a:t>
            </a:r>
          </a:p>
          <a:p>
            <a:pPr indent="0"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8995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Exception Management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Exception– Exercise #2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8150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Use a try-catch and throw a </a:t>
            </a:r>
            <a:r>
              <a:rPr lang="en-GB" sz="1800" b="1" i="1" err="1">
                <a:solidFill>
                  <a:schemeClr val="bg1"/>
                </a:solidFill>
                <a:ea typeface="Roboto Light"/>
                <a:cs typeface="Roboto Light"/>
              </a:rPr>
              <a:t>ResponseStatusException</a:t>
            </a:r>
            <a:r>
              <a:rPr lang="en-GB" sz="1800" b="1" i="1">
                <a:solidFill>
                  <a:schemeClr val="bg1"/>
                </a:solidFill>
                <a:ea typeface="Roboto Light"/>
                <a:cs typeface="Roboto Light"/>
              </a:rPr>
              <a:t> </a:t>
            </a: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with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Status code: Locked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Reason:</a:t>
            </a:r>
            <a:r>
              <a:rPr lang="en-GB" sz="1200">
                <a:solidFill>
                  <a:schemeClr val="bg1"/>
                </a:solidFill>
                <a:ea typeface="Roboto Light"/>
                <a:cs typeface="Roboto Light"/>
              </a:rPr>
              <a:t> The resource cannot be accesses</a:t>
            </a:r>
            <a:endParaRPr lang="en-GB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Branch: error-handling/exercise_2</a:t>
            </a:r>
          </a:p>
          <a:p>
            <a:pPr marL="0" indent="0">
              <a:buNone/>
            </a:pPr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95526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Exception Management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Exception– Exercise #2 part 2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8150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Create a method annotated with </a:t>
            </a:r>
            <a:r>
              <a:rPr lang="en-GB" sz="1800" b="1" i="1">
                <a:solidFill>
                  <a:schemeClr val="bg1"/>
                </a:solidFill>
                <a:ea typeface="Roboto Light"/>
                <a:cs typeface="Roboto Light"/>
              </a:rPr>
              <a:t>@ExceptionHandler</a:t>
            </a: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 that manages </a:t>
            </a:r>
            <a:r>
              <a:rPr lang="en-GB" sz="1800" b="1" i="1" err="1">
                <a:solidFill>
                  <a:schemeClr val="bg1"/>
                </a:solidFill>
                <a:ea typeface="Roboto Light"/>
                <a:cs typeface="Roboto Light"/>
              </a:rPr>
              <a:t>CustomLockedException</a:t>
            </a:r>
            <a:r>
              <a:rPr lang="en-GB" sz="1800" b="1" i="1">
                <a:solidFill>
                  <a:schemeClr val="bg1"/>
                </a:solidFill>
                <a:ea typeface="Roboto Light"/>
                <a:cs typeface="Roboto Light"/>
              </a:rPr>
              <a:t> </a:t>
            </a: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and returns: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Locked status code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Response message with</a:t>
            </a:r>
          </a:p>
          <a:p>
            <a:pPr lvl="2"/>
            <a:r>
              <a:rPr lang="en-GB" sz="1200">
                <a:solidFill>
                  <a:schemeClr val="bg1"/>
                </a:solidFill>
                <a:ea typeface="Roboto Light"/>
                <a:cs typeface="Roboto Light"/>
              </a:rPr>
              <a:t>Code: RESOURCE_LOCKED</a:t>
            </a:r>
          </a:p>
          <a:p>
            <a:pPr lvl="2"/>
            <a:r>
              <a:rPr lang="en-GB" sz="1200">
                <a:solidFill>
                  <a:schemeClr val="bg1"/>
                </a:solidFill>
                <a:ea typeface="Roboto Light"/>
                <a:cs typeface="Roboto Light"/>
              </a:rPr>
              <a:t>Message: The resource cannot be accessed</a:t>
            </a:r>
            <a:endParaRPr lang="en-GB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Branch error-handling/exercise_2_part_2</a:t>
            </a: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pPr marL="0" indent="0">
              <a:buNone/>
            </a:pPr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76970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Exception Management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ControllerAdvice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A class annotated with </a:t>
            </a:r>
            <a:r>
              <a:rPr lang="en-GB" sz="2000" b="1" i="1">
                <a:solidFill>
                  <a:schemeClr val="bg1"/>
                </a:solidFill>
                <a:ea typeface="+mn-lt"/>
                <a:cs typeface="+mn-lt"/>
              </a:rPr>
              <a:t>@ControllerAdvice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 extends the exception handling to any controller in the application</a:t>
            </a: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 b="1" i="1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4841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149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Exception Management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ControllerAdvice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A class annotated with </a:t>
            </a:r>
            <a:r>
              <a:rPr lang="en-GB" sz="2000" b="1" i="1">
                <a:solidFill>
                  <a:schemeClr val="bg1"/>
                </a:solidFill>
                <a:ea typeface="+mn-lt"/>
                <a:cs typeface="+mn-lt"/>
              </a:rPr>
              <a:t>@ControllerAdvice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 extends the exception handling to any controller in the application</a:t>
            </a: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In the REST context it is possible to use </a:t>
            </a:r>
            <a:r>
              <a:rPr lang="en-GB" sz="2000" b="1" i="1">
                <a:solidFill>
                  <a:schemeClr val="bg1"/>
                </a:solidFill>
                <a:ea typeface="Roboto Light"/>
                <a:cs typeface="Roboto Light"/>
              </a:rPr>
              <a:t>@RestControllerAdvice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Syntactic sugar for 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@ControllerAdvice 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+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 @ResponseBody</a:t>
            </a: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34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HTTP/1.0 - Added HTTP Methods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4283D6FA-7D50-58B2-6615-F8BA8996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694810"/>
              </p:ext>
            </p:extLst>
          </p:nvPr>
        </p:nvGraphicFramePr>
        <p:xfrm>
          <a:off x="354209" y="1287553"/>
          <a:ext cx="8442550" cy="1782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275">
                  <a:extLst>
                    <a:ext uri="{9D8B030D-6E8A-4147-A177-3AD203B41FA5}">
                      <a16:colId xmlns:a16="http://schemas.microsoft.com/office/drawing/2014/main" val="2649294673"/>
                    </a:ext>
                  </a:extLst>
                </a:gridCol>
                <a:gridCol w="4221275">
                  <a:extLst>
                    <a:ext uri="{9D8B030D-6E8A-4147-A177-3AD203B41FA5}">
                      <a16:colId xmlns:a16="http://schemas.microsoft.com/office/drawing/2014/main" val="3336694219"/>
                    </a:ext>
                  </a:extLst>
                </a:gridCol>
              </a:tblGrid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3790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Similar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to</a:t>
                      </a:r>
                      <a:r>
                        <a:rPr lang="de-CH"/>
                        <a:t> GET but </a:t>
                      </a:r>
                      <a:r>
                        <a:rPr lang="de-CH" err="1"/>
                        <a:t>without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body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information</a:t>
                      </a:r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83601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/>
                        <a:t>Request </a:t>
                      </a:r>
                      <a:r>
                        <a:rPr lang="de-CH" err="1"/>
                        <a:t>server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to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accept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resources</a:t>
                      </a:r>
                      <a:r>
                        <a:rPr lang="de-CH"/>
                        <a:t> in </a:t>
                      </a:r>
                      <a:r>
                        <a:rPr lang="de-CH" err="1"/>
                        <a:t>body</a:t>
                      </a:r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85912"/>
                  </a:ext>
                </a:extLst>
              </a:tr>
            </a:tbl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050E59A-ABB4-0C8C-95FE-F842812A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BD6D79-DF13-46F4-9FE9-239F40B07DD6}"/>
              </a:ext>
            </a:extLst>
          </p:cNvPr>
          <p:cNvSpPr txBox="1"/>
          <p:nvPr/>
        </p:nvSpPr>
        <p:spPr>
          <a:xfrm>
            <a:off x="273186" y="3572511"/>
            <a:ext cx="83036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50" i="1">
                <a:solidFill>
                  <a:schemeClr val="bg1"/>
                </a:solidFill>
              </a:rPr>
              <a:t>Source: https://datatracker.ietf.org/doc/html/rfc1945#section-8</a:t>
            </a:r>
          </a:p>
        </p:txBody>
      </p:sp>
    </p:spTree>
    <p:extLst>
      <p:ext uri="{BB962C8B-B14F-4D97-AF65-F5344CB8AC3E}">
        <p14:creationId xmlns:p14="http://schemas.microsoft.com/office/powerpoint/2010/main" val="27367506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Exception Management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Message Customization – </a:t>
            </a:r>
            <a:r>
              <a:rPr lang="en-GB" sz="2000" err="1">
                <a:solidFill>
                  <a:srgbClr val="FFFFFF"/>
                </a:solidFill>
                <a:ea typeface="+mj-lt"/>
                <a:cs typeface="+mj-lt"/>
              </a:rPr>
              <a:t>ControllerAdvice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A class annotated with </a:t>
            </a:r>
            <a:r>
              <a:rPr lang="en-GB" sz="2000" b="1" i="1">
                <a:solidFill>
                  <a:schemeClr val="bg1"/>
                </a:solidFill>
                <a:ea typeface="+mn-lt"/>
                <a:cs typeface="+mn-lt"/>
              </a:rPr>
              <a:t>@ControllerAdvice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 extends the exception handling to any controller in the application</a:t>
            </a: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In the REST context it is possible to use </a:t>
            </a:r>
            <a:r>
              <a:rPr lang="en-GB" sz="2000" b="1" i="1">
                <a:solidFill>
                  <a:schemeClr val="bg1"/>
                </a:solidFill>
                <a:ea typeface="Roboto Light"/>
                <a:cs typeface="Roboto Light"/>
              </a:rPr>
              <a:t>@RestControllerAdvice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Syntactic sugar for 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@ControllerAdvice 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+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 @ResponseBody</a:t>
            </a: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This means that a method annotated with</a:t>
            </a:r>
            <a:r>
              <a:rPr lang="en-GB" sz="2000">
                <a:solidFill>
                  <a:schemeClr val="bg1"/>
                </a:solidFill>
                <a:ea typeface="+mn-lt"/>
                <a:cs typeface="Arial"/>
              </a:rPr>
              <a:t> </a:t>
            </a:r>
            <a:r>
              <a:rPr lang="en-GB" sz="1800" b="1" i="1">
                <a:solidFill>
                  <a:schemeClr val="bg1"/>
                </a:solidFill>
                <a:ea typeface="+mn-lt"/>
                <a:cs typeface="+mn-lt"/>
              </a:rPr>
              <a:t>@ExceptionHandler</a:t>
            </a:r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 can be moved in this class and become globally available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451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</a:t>
            </a:r>
            <a:endParaRPr lang="de-DE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Error Handling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Default Message Customization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Exception Management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Advanced</a:t>
            </a:r>
            <a:r>
              <a:rPr lang="en-GB" sz="24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 </a:t>
            </a:r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Options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89258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</a:t>
            </a:r>
            <a:r>
              <a:rPr lang="de-DE" err="1">
                <a:ea typeface="+mn-lt"/>
                <a:cs typeface="+mn-lt"/>
              </a:rPr>
              <a:t>Advanced</a:t>
            </a:r>
            <a:r>
              <a:rPr lang="de-DE">
                <a:ea typeface="+mn-lt"/>
                <a:cs typeface="+mn-lt"/>
              </a:rPr>
              <a:t> 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 Customization – Putting All Together</a:t>
            </a:r>
            <a:endParaRPr lang="en-US" err="1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What we have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A way to manage exception with custom responses 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GB" sz="1700" b="1" i="1">
                <a:solidFill>
                  <a:schemeClr val="bg1"/>
                </a:solidFill>
                <a:ea typeface="+mn-lt"/>
                <a:cs typeface="+mn-lt"/>
              </a:rPr>
              <a:t>@ExceptionHandler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) </a:t>
            </a:r>
          </a:p>
          <a:p>
            <a:pPr lvl="2">
              <a:lnSpc>
                <a:spcPct val="70000"/>
              </a:lnSpc>
            </a:pPr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And make it globally (</a:t>
            </a:r>
            <a:r>
              <a:rPr lang="en-GB" sz="1400" b="1" i="1">
                <a:solidFill>
                  <a:schemeClr val="bg1"/>
                </a:solidFill>
                <a:ea typeface="Roboto Light"/>
                <a:cs typeface="Roboto Light"/>
              </a:rPr>
              <a:t>@RestControllerAdvice</a:t>
            </a:r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)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A way to dynamically return status codes 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GB" sz="1700" b="1" err="1">
                <a:solidFill>
                  <a:schemeClr val="bg1"/>
                </a:solidFill>
                <a:ea typeface="+mn-lt"/>
                <a:cs typeface="+mn-lt"/>
              </a:rPr>
              <a:t>ResponseStatusException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398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Advanced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 Customization – Putting All Together</a:t>
            </a:r>
            <a:endParaRPr lang="en-US" err="1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What we have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A way to manage exception with custom responses 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GB" sz="1700" b="1" i="1">
                <a:solidFill>
                  <a:schemeClr val="bg1"/>
                </a:solidFill>
                <a:ea typeface="+mn-lt"/>
                <a:cs typeface="+mn-lt"/>
              </a:rPr>
              <a:t>@ExceptionHandler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) </a:t>
            </a:r>
          </a:p>
          <a:p>
            <a:pPr lvl="2">
              <a:lnSpc>
                <a:spcPct val="70000"/>
              </a:lnSpc>
            </a:pPr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And make it globally (</a:t>
            </a:r>
            <a:r>
              <a:rPr lang="en-GB" sz="1400" b="1" i="1">
                <a:solidFill>
                  <a:schemeClr val="bg1"/>
                </a:solidFill>
                <a:ea typeface="Roboto Light"/>
                <a:cs typeface="Roboto Light"/>
              </a:rPr>
              <a:t>@RestControllerAdvice</a:t>
            </a:r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)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A way to dynamically return status codes 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GB" sz="1700" b="1" err="1">
                <a:solidFill>
                  <a:schemeClr val="bg1"/>
                </a:solidFill>
                <a:ea typeface="+mn-lt"/>
                <a:cs typeface="+mn-lt"/>
              </a:rPr>
              <a:t>ResponseStatusException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What we want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Provide a consistent error response for our </a:t>
            </a:r>
            <a:r>
              <a:rPr lang="en-GB" sz="1700" err="1">
                <a:solidFill>
                  <a:schemeClr val="bg1"/>
                </a:solidFill>
                <a:ea typeface="Roboto Light"/>
                <a:cs typeface="Roboto Light"/>
              </a:rPr>
              <a:t>apis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Have a dynamic way to define status codes and error messages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Have a dynamic way to log errors (!= </a:t>
            </a:r>
            <a:r>
              <a:rPr lang="en-GB" sz="1700" err="1">
                <a:solidFill>
                  <a:schemeClr val="bg1"/>
                </a:solidFill>
                <a:ea typeface="+mn-lt"/>
                <a:cs typeface="+mn-lt"/>
              </a:rPr>
              <a:t>api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 error messages)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8786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Advanced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 Customization – Putting All Together</a:t>
            </a:r>
            <a:endParaRPr lang="en-US" err="1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Solution</a:t>
            </a:r>
            <a:endParaRPr lang="en-US"/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Use 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@ExceptionHandler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 inside 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@RestControllerAdvice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 to provide custom responses and error logging for standard exceptions</a:t>
            </a: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71ACA93A-249A-EC92-35BD-FC7EB6B40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917" y="1933687"/>
            <a:ext cx="7085286" cy="268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884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Advanced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 Customization – Putting All Together</a:t>
            </a:r>
            <a:endParaRPr lang="en-US" err="1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Solution</a:t>
            </a:r>
            <a:endParaRPr lang="en-US"/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Use 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@ExceptionHandler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 inside 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@RestControllerAdvice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 to provide custom responses and error logging for standard exceptions</a:t>
            </a: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Create a custom exception that can be thrown from anywhere where it is possible to customize </a:t>
            </a:r>
          </a:p>
          <a:p>
            <a:pPr lvl="2">
              <a:lnSpc>
                <a:spcPct val="70000"/>
              </a:lnSpc>
            </a:pPr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Loggin message</a:t>
            </a:r>
          </a:p>
          <a:p>
            <a:pPr lvl="2">
              <a:lnSpc>
                <a:spcPct val="70000"/>
              </a:lnSpc>
            </a:pPr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Response Message</a:t>
            </a:r>
          </a:p>
          <a:p>
            <a:pPr lvl="2">
              <a:lnSpc>
                <a:spcPct val="70000"/>
              </a:lnSpc>
            </a:pPr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Status Code</a:t>
            </a:r>
          </a:p>
          <a:p>
            <a:pPr lvl="2">
              <a:lnSpc>
                <a:spcPct val="70000"/>
              </a:lnSpc>
            </a:pPr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Etc</a:t>
            </a: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F0EB94C3-D7D1-8959-15E6-16CDB3B13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986" y="2142115"/>
            <a:ext cx="3268717" cy="28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774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Advanced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Exception– Exercise #3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8150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Throw the </a:t>
            </a:r>
            <a:r>
              <a:rPr lang="en-GB" sz="1800" b="1" i="1" err="1">
                <a:solidFill>
                  <a:schemeClr val="bg1"/>
                </a:solidFill>
                <a:ea typeface="Roboto Light"/>
                <a:cs typeface="Roboto Light"/>
              </a:rPr>
              <a:t>GenericApiException</a:t>
            </a:r>
            <a:r>
              <a:rPr lang="en-GB" sz="1800" b="1" i="1">
                <a:solidFill>
                  <a:schemeClr val="bg1"/>
                </a:solidFill>
                <a:ea typeface="Roboto Light"/>
                <a:cs typeface="Roboto Light"/>
              </a:rPr>
              <a:t> </a:t>
            </a: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and manage it with </a:t>
            </a:r>
            <a:r>
              <a:rPr lang="en-GB" sz="1800" b="1" i="1">
                <a:solidFill>
                  <a:schemeClr val="bg1"/>
                </a:solidFill>
                <a:ea typeface="Roboto Light"/>
                <a:cs typeface="Roboto Light"/>
              </a:rPr>
              <a:t>@ExceptionHandler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Status code: </a:t>
            </a:r>
            <a:r>
              <a:rPr lang="en-GB" sz="1500">
                <a:solidFill>
                  <a:schemeClr val="bg1"/>
                </a:solidFill>
                <a:ea typeface="+mn-lt"/>
                <a:cs typeface="+mn-lt"/>
              </a:rPr>
              <a:t>NOT_FOUND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Logged message: Droids are safe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Logging Level: WARNING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Response Message: "These are not the droids you are looking for"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+mn-lt"/>
                <a:cs typeface="+mn-lt"/>
              </a:rPr>
              <a:t>Response Code: NOTING_HERE</a:t>
            </a: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Branch: error-handling/exercise_2</a:t>
            </a:r>
          </a:p>
        </p:txBody>
      </p:sp>
    </p:spTree>
    <p:extLst>
      <p:ext uri="{BB962C8B-B14F-4D97-AF65-F5344CB8AC3E}">
        <p14:creationId xmlns:p14="http://schemas.microsoft.com/office/powerpoint/2010/main" val="975277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Advanced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</a:t>
            </a:r>
            <a:endParaRPr lang="en-GB" sz="2000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 b="1" err="1">
                <a:solidFill>
                  <a:schemeClr val="bg1"/>
                </a:solidFill>
                <a:ea typeface="+mn-lt"/>
                <a:cs typeface="+mn-lt"/>
              </a:rPr>
              <a:t>ResponseEntityExceptionHandler</a:t>
            </a:r>
            <a:endParaRPr lang="en-GB" sz="2000" b="1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It is an useful base class for any </a:t>
            </a:r>
            <a:r>
              <a:rPr lang="en-GB" b="1" i="1">
                <a:solidFill>
                  <a:schemeClr val="bg1"/>
                </a:solidFill>
                <a:ea typeface="Roboto Light"/>
                <a:cs typeface="Roboto Light"/>
              </a:rPr>
              <a:t>@ControllerAdvice </a:t>
            </a:r>
            <a:r>
              <a:rPr lang="en-GB" i="1">
                <a:solidFill>
                  <a:schemeClr val="bg1"/>
                </a:solidFill>
                <a:ea typeface="Roboto Light"/>
                <a:cs typeface="Roboto Light"/>
              </a:rPr>
              <a:t>(</a:t>
            </a:r>
            <a:r>
              <a:rPr lang="en-GB" i="1" err="1">
                <a:solidFill>
                  <a:schemeClr val="bg1"/>
                </a:solidFill>
                <a:ea typeface="Roboto Light"/>
                <a:cs typeface="Roboto Light"/>
              </a:rPr>
              <a:t>reccomended</a:t>
            </a:r>
            <a:r>
              <a:rPr lang="en-GB" i="1">
                <a:solidFill>
                  <a:schemeClr val="bg1"/>
                </a:solidFill>
                <a:ea typeface="Roboto Light"/>
                <a:cs typeface="Roboto Light"/>
              </a:rPr>
              <a:t>)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It already handles for a lot of generic exceptions</a:t>
            </a: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HttpRequestMethodNotSupportedException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HttpMediaTypeNotSupportedException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HttpMessageNotReadableException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HttpMessageNotWritableException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NoHandlerFoundException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AsyncRequestTimeoutException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>
                <a:solidFill>
                  <a:schemeClr val="bg1"/>
                </a:solidFill>
                <a:ea typeface="Roboto Light"/>
                <a:cs typeface="Roboto Light"/>
              </a:rPr>
              <a:t>...</a:t>
            </a: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061123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Advanced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</a:t>
            </a:r>
            <a:endParaRPr lang="en-GB" sz="2000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2000" b="1" err="1">
                <a:solidFill>
                  <a:schemeClr val="bg1"/>
                </a:solidFill>
                <a:ea typeface="+mn-lt"/>
                <a:cs typeface="+mn-lt"/>
              </a:rPr>
              <a:t>ResponseEntityExceptionHandler</a:t>
            </a:r>
            <a:endParaRPr lang="en-GB" sz="2000" b="1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It is an useful base class for any </a:t>
            </a:r>
            <a:r>
              <a:rPr lang="en-GB" b="1" i="1">
                <a:solidFill>
                  <a:schemeClr val="bg1"/>
                </a:solidFill>
                <a:ea typeface="Roboto Light"/>
                <a:cs typeface="Roboto Light"/>
              </a:rPr>
              <a:t>@ControllerAdvice </a:t>
            </a:r>
            <a:r>
              <a:rPr lang="en-GB" i="1">
                <a:solidFill>
                  <a:schemeClr val="bg1"/>
                </a:solidFill>
                <a:ea typeface="Roboto Light"/>
                <a:cs typeface="Roboto Light"/>
              </a:rPr>
              <a:t>(</a:t>
            </a:r>
            <a:r>
              <a:rPr lang="en-GB" i="1" err="1">
                <a:solidFill>
                  <a:schemeClr val="bg1"/>
                </a:solidFill>
                <a:ea typeface="Roboto Light"/>
                <a:cs typeface="Roboto Light"/>
              </a:rPr>
              <a:t>reccomended</a:t>
            </a:r>
            <a:r>
              <a:rPr lang="en-GB" i="1">
                <a:solidFill>
                  <a:schemeClr val="bg1"/>
                </a:solidFill>
                <a:ea typeface="Roboto Light"/>
                <a:cs typeface="Roboto Light"/>
              </a:rPr>
              <a:t>)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It already handles for a lot of generic exceptions</a:t>
            </a: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HttpRequestMethodNotSupportedException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HttpMediaTypeNotSupportedException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HttpMessageNotReadableException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HttpMessageNotWritableException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NoHandlerFoundException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 err="1">
                <a:solidFill>
                  <a:schemeClr val="bg1"/>
                </a:solidFill>
                <a:ea typeface="Roboto Light"/>
                <a:cs typeface="Roboto Light"/>
              </a:rPr>
              <a:t>AsyncRequestTimeoutException</a:t>
            </a:r>
            <a:endParaRPr lang="en-GB" sz="13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2">
              <a:lnSpc>
                <a:spcPct val="70000"/>
              </a:lnSpc>
            </a:pPr>
            <a:r>
              <a:rPr lang="en-GB" sz="1300">
                <a:solidFill>
                  <a:schemeClr val="bg1"/>
                </a:solidFill>
                <a:ea typeface="Roboto Light"/>
                <a:cs typeface="Roboto Light"/>
              </a:rPr>
              <a:t>...</a:t>
            </a: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>
              <a:lnSpc>
                <a:spcPct val="70000"/>
              </a:lnSpc>
            </a:pPr>
            <a:r>
              <a:rPr lang="en-GB" sz="2000" b="1" err="1">
                <a:solidFill>
                  <a:schemeClr val="bg1"/>
                </a:solidFill>
                <a:ea typeface="+mn-lt"/>
                <a:cs typeface="+mn-lt"/>
              </a:rPr>
              <a:t>BasicErrorController</a:t>
            </a:r>
            <a:endParaRPr lang="en-GB" sz="1700" b="1" err="1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Is the controller responsible to manage the </a:t>
            </a:r>
            <a:r>
              <a:rPr lang="en-GB" b="1" i="1">
                <a:solidFill>
                  <a:schemeClr val="bg1"/>
                </a:solidFill>
                <a:ea typeface="+mn-lt"/>
                <a:cs typeface="+mn-lt"/>
              </a:rPr>
              <a:t>/error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 page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It can be extended to add more customization for errors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245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159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Advanced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 – Use Case</a:t>
            </a:r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8364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All endpoints use </a:t>
            </a:r>
            <a:r>
              <a:rPr lang="en-GB" sz="1800" err="1">
                <a:solidFill>
                  <a:schemeClr val="bg1"/>
                </a:solidFill>
                <a:ea typeface="Roboto Light"/>
                <a:cs typeface="Roboto Light"/>
              </a:rPr>
              <a:t>json</a:t>
            </a: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 but I want to return consistent errors for xml</a:t>
            </a:r>
            <a:endParaRPr lang="en-US" sz="18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1700" b="1" err="1">
              <a:solidFill>
                <a:schemeClr val="bg1"/>
              </a:solidFill>
              <a:ea typeface="+mn-l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637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HTTP/1.0 - HTTP Status </a:t>
            </a:r>
            <a:r>
              <a:rPr lang="de-DE" err="1"/>
              <a:t>codes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4283D6FA-7D50-58B2-6615-F8BA8996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90905"/>
              </p:ext>
            </p:extLst>
          </p:nvPr>
        </p:nvGraphicFramePr>
        <p:xfrm>
          <a:off x="346689" y="1099560"/>
          <a:ext cx="8572285" cy="3288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3173">
                  <a:extLst>
                    <a:ext uri="{9D8B030D-6E8A-4147-A177-3AD203B41FA5}">
                      <a16:colId xmlns:a16="http://schemas.microsoft.com/office/drawing/2014/main" val="2649294673"/>
                    </a:ext>
                  </a:extLst>
                </a:gridCol>
                <a:gridCol w="3280485">
                  <a:extLst>
                    <a:ext uri="{9D8B030D-6E8A-4147-A177-3AD203B41FA5}">
                      <a16:colId xmlns:a16="http://schemas.microsoft.com/office/drawing/2014/main" val="1991069228"/>
                    </a:ext>
                  </a:extLst>
                </a:gridCol>
                <a:gridCol w="827171">
                  <a:extLst>
                    <a:ext uri="{9D8B030D-6E8A-4147-A177-3AD203B41FA5}">
                      <a16:colId xmlns:a16="http://schemas.microsoft.com/office/drawing/2014/main" val="3866428584"/>
                    </a:ext>
                  </a:extLst>
                </a:gridCol>
                <a:gridCol w="3731456">
                  <a:extLst>
                    <a:ext uri="{9D8B030D-6E8A-4147-A177-3AD203B41FA5}">
                      <a16:colId xmlns:a16="http://schemas.microsoft.com/office/drawing/2014/main" val="3222187413"/>
                    </a:ext>
                  </a:extLst>
                </a:gridCol>
              </a:tblGrid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 err="1">
                          <a:solidFill>
                            <a:srgbClr val="FFFFFF"/>
                          </a:solidFill>
                          <a:latin typeface="Roboto Light"/>
                        </a:rPr>
                        <a:t>Signification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>
                          <a:solidFill>
                            <a:srgbClr val="FFFFFF"/>
                          </a:solidFill>
                          <a:latin typeface="Roboto Light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CH" sz="1800" b="1" i="0" u="none" strike="noStrike" noProof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3790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1xx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Reserved 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value</a:t>
                      </a: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 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range</a:t>
                      </a: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 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for</a:t>
                      </a: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 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informational</a:t>
                      </a: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 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response</a:t>
                      </a:r>
                      <a:endParaRPr lang="de-DE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</a:rPr>
                        <a:t>Multiple 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</a:rPr>
                        <a:t>Choices</a:t>
                      </a: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</a:rPr>
                        <a:t> - Default 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</a:rPr>
                        <a:t>for</a:t>
                      </a: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</a:rPr>
                        <a:t>any</a:t>
                      </a: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</a:rPr>
                        <a:t> 3xx 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</a:rPr>
                        <a:t>response</a:t>
                      </a: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</a:rPr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712641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Moved</a:t>
                      </a: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 </a:t>
                      </a:r>
                      <a:r>
                        <a:rPr lang="de-DE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permanently</a:t>
                      </a: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83601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 err="1"/>
                        <a:t>Created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Moved</a:t>
                      </a: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 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temporarily</a:t>
                      </a: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 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48591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 err="1"/>
                        <a:t>Accepted</a:t>
                      </a:r>
                      <a:r>
                        <a:rPr lang="de-CH"/>
                        <a:t> – </a:t>
                      </a:r>
                      <a:r>
                        <a:rPr lang="de-CH" err="1"/>
                        <a:t>Uncommitted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reception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Not 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Modified</a:t>
                      </a: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65523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 err="1"/>
                        <a:t>No</a:t>
                      </a:r>
                      <a:r>
                        <a:rPr lang="de-CH"/>
                        <a:t> Content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309460"/>
                  </a:ext>
                </a:extLst>
              </a:tr>
            </a:tbl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050E59A-ABB4-0C8C-95FE-F842812A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BD6D79-DF13-46F4-9FE9-239F40B07DD6}"/>
              </a:ext>
            </a:extLst>
          </p:cNvPr>
          <p:cNvSpPr txBox="1"/>
          <p:nvPr/>
        </p:nvSpPr>
        <p:spPr>
          <a:xfrm>
            <a:off x="273186" y="4467360"/>
            <a:ext cx="83036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50" i="1">
                <a:solidFill>
                  <a:schemeClr val="bg1"/>
                </a:solidFill>
              </a:rPr>
              <a:t>Source: https://datatracker.ietf.org/doc/html/rfc1945#section-8</a:t>
            </a:r>
          </a:p>
        </p:txBody>
      </p:sp>
    </p:spTree>
    <p:extLst>
      <p:ext uri="{BB962C8B-B14F-4D97-AF65-F5344CB8AC3E}">
        <p14:creationId xmlns:p14="http://schemas.microsoft.com/office/powerpoint/2010/main" val="15728998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Advanced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 – Use Case</a:t>
            </a:r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8364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All endpoints use </a:t>
            </a:r>
            <a:r>
              <a:rPr lang="en-GB" sz="1800" err="1">
                <a:solidFill>
                  <a:schemeClr val="bg1"/>
                </a:solidFill>
                <a:ea typeface="Roboto Light"/>
                <a:cs typeface="Roboto Light"/>
              </a:rPr>
              <a:t>json</a:t>
            </a: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 but I want to return consistent errors for xml</a:t>
            </a:r>
            <a:endParaRPr lang="en-US" sz="18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On 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@ControllerAdvice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 (extends </a:t>
            </a:r>
            <a:r>
              <a:rPr lang="en-GB" sz="1700" b="1" i="1" err="1">
                <a:solidFill>
                  <a:schemeClr val="bg1"/>
                </a:solidFill>
                <a:ea typeface="Roboto Light"/>
                <a:cs typeface="Roboto Light"/>
              </a:rPr>
              <a:t>ResonseEntityExceptionHandler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)</a:t>
            </a: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1700" b="1" err="1">
              <a:solidFill>
                <a:schemeClr val="bg1"/>
              </a:solidFill>
              <a:ea typeface="+mn-l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C08368-D7E7-1410-CF0A-DC21E1FB9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79" y="1709621"/>
            <a:ext cx="4707322" cy="9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252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Advanced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 – Use Case</a:t>
            </a:r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8364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All endpoints use </a:t>
            </a:r>
            <a:r>
              <a:rPr lang="en-GB" sz="1800" err="1">
                <a:solidFill>
                  <a:schemeClr val="bg1"/>
                </a:solidFill>
                <a:ea typeface="Roboto Light"/>
                <a:cs typeface="Roboto Light"/>
              </a:rPr>
              <a:t>json</a:t>
            </a:r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 but I want to return consistent errors for xml</a:t>
            </a:r>
            <a:endParaRPr lang="en-US" sz="18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On </a:t>
            </a:r>
            <a:r>
              <a:rPr lang="en-GB" sz="1700" b="1" i="1">
                <a:solidFill>
                  <a:schemeClr val="bg1"/>
                </a:solidFill>
                <a:ea typeface="Roboto Light"/>
                <a:cs typeface="Roboto Light"/>
              </a:rPr>
              <a:t>@ControllerAdvice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 (extends </a:t>
            </a:r>
            <a:r>
              <a:rPr lang="en-GB" sz="1700" b="1" i="1" err="1">
                <a:solidFill>
                  <a:schemeClr val="bg1"/>
                </a:solidFill>
                <a:ea typeface="Roboto Light"/>
                <a:cs typeface="Roboto Light"/>
              </a:rPr>
              <a:t>ResonseEntityExceptionHandler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)</a:t>
            </a: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70000"/>
              </a:lnSpc>
            </a:pP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On </a:t>
            </a:r>
            <a:r>
              <a:rPr lang="en-GB" sz="1700" b="1" err="1">
                <a:solidFill>
                  <a:schemeClr val="bg1"/>
                </a:solidFill>
                <a:ea typeface="Roboto Light"/>
                <a:cs typeface="Arial"/>
              </a:rPr>
              <a:t>BasicErrorController</a:t>
            </a:r>
            <a:endParaRPr lang="en-GB" sz="1700" b="1" err="1">
              <a:solidFill>
                <a:schemeClr val="bg1"/>
              </a:solidFill>
              <a:ea typeface="+mn-l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C08368-D7E7-1410-CF0A-DC21E1FB9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79" y="1709621"/>
            <a:ext cx="4707322" cy="975395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F76C4173-BDEB-947A-06E2-ACB5C3667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228" y="2921710"/>
            <a:ext cx="5482458" cy="19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51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Error Handling / </a:t>
            </a:r>
            <a:r>
              <a:rPr lang="de-DE" err="1">
                <a:ea typeface="+mn-lt"/>
                <a:cs typeface="+mn-lt"/>
              </a:rPr>
              <a:t>Advanced</a:t>
            </a:r>
            <a:r>
              <a:rPr lang="de-DE">
                <a:ea typeface="+mn-lt"/>
                <a:cs typeface="+mn-lt"/>
              </a:rPr>
              <a:t> Options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Advanced – Hands On</a:t>
            </a:r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Just try the rest call</a:t>
            </a:r>
            <a:endParaRPr lang="en-US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 b="1">
                <a:solidFill>
                  <a:schemeClr val="bg1"/>
                </a:solidFill>
                <a:ea typeface="Roboto Light"/>
                <a:cs typeface="Arial"/>
              </a:rPr>
              <a:t>Relevant Classes</a:t>
            </a:r>
          </a:p>
          <a:p>
            <a:pPr lvl="1"/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ApplicationExceptionHandler#handleHttpMediaTypeNotAcceptable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CustomErrorControlles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 b="1">
                <a:solidFill>
                  <a:schemeClr val="bg1"/>
                </a:solidFill>
                <a:ea typeface="Roboto Light"/>
                <a:cs typeface="Arial"/>
              </a:rPr>
              <a:t>Needed extra configuration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error-handling pom -&gt; xml dependency</a:t>
            </a:r>
          </a:p>
          <a:p>
            <a:pPr lvl="1"/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WebConfig</a:t>
            </a:r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 -&gt; message converters and default content type</a:t>
            </a:r>
          </a:p>
          <a:p>
            <a:pPr marL="0" indent="0">
              <a:buNone/>
            </a:pPr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>
              <a:lnSpc>
                <a:spcPct val="70000"/>
              </a:lnSpc>
              <a:buFont typeface="Arial"/>
              <a:buChar char="•"/>
            </a:pPr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Branch: error-handling/advanced</a:t>
            </a:r>
            <a:endParaRPr lang="en-US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23360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84" y="657983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ea typeface="Roboto Medium"/>
                <a:cs typeface="Roboto Medium"/>
              </a:rPr>
              <a:t>15 minutes break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>
            <a:extLst>
              <a:ext uri="{FF2B5EF4-FFF2-40B4-BE49-F238E27FC236}">
                <a16:creationId xmlns:a16="http://schemas.microsoft.com/office/drawing/2014/main" id="{2273A8DB-93A6-F6A3-C94C-F7B2C7441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882" y="1311824"/>
            <a:ext cx="3590596" cy="36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715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Monitoring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43" y="2326500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ea typeface="Roboto Medium"/>
                <a:cs typeface="Roboto Medium"/>
              </a:rPr>
              <a:t>Monitoring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63992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Monitoring</a:t>
            </a:r>
            <a:endParaRPr lang="en-US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Monitoring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8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Actuator</a:t>
            </a:r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Metrics</a:t>
            </a: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Admin</a:t>
            </a:r>
            <a:endParaRPr lang="en-GB">
              <a:solidFill>
                <a:schemeClr val="bg1"/>
              </a:solidFill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 sz="1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90415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Monitoring</a:t>
            </a:r>
            <a:endParaRPr lang="en-US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Monitoring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2400" b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Actuator</a:t>
            </a:r>
            <a:endParaRPr lang="en-GB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Metrics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Admin</a:t>
            </a:r>
            <a:endParaRPr lang="en-GB">
              <a:solidFill>
                <a:schemeClr val="bg1"/>
              </a:solidFill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 sz="1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4396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Intro</a:t>
            </a:r>
            <a:endParaRPr lang="de-DE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Monitoring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11144"/>
            <a:ext cx="8258915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Why Are we interested in monitoring?</a:t>
            </a:r>
          </a:p>
          <a:p>
            <a:pPr lvl="1"/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Ensure availability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Generate alerts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Performance analysis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1512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Intro</a:t>
            </a:r>
            <a:endParaRPr lang="de-DE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Monitoring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11144"/>
            <a:ext cx="8258915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Why Are we interested in monitoring?</a:t>
            </a:r>
          </a:p>
          <a:p>
            <a:pPr lvl="1"/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Ensure availability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Generate alerts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Performance analysis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monitoring operations can be heavy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The service usually provides only the data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There is another system that collects, analyses and shows this data to an user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0025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169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Monitoring</a:t>
            </a:r>
            <a:endParaRPr lang="en-US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Monitoring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Actuator</a:t>
            </a:r>
            <a:endParaRPr lang="en-GB" sz="2400" b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Metrics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Admin</a:t>
            </a:r>
            <a:endParaRPr lang="en-GB">
              <a:solidFill>
                <a:schemeClr val="bg1"/>
              </a:solidFill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 sz="1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2597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HTTP/1.0 - HTTP Status </a:t>
            </a:r>
            <a:r>
              <a:rPr lang="de-DE" err="1"/>
              <a:t>codes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4283D6FA-7D50-58B2-6615-F8BA8996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608253"/>
              </p:ext>
            </p:extLst>
          </p:nvPr>
        </p:nvGraphicFramePr>
        <p:xfrm>
          <a:off x="346689" y="1099560"/>
          <a:ext cx="8572285" cy="25105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3173">
                  <a:extLst>
                    <a:ext uri="{9D8B030D-6E8A-4147-A177-3AD203B41FA5}">
                      <a16:colId xmlns:a16="http://schemas.microsoft.com/office/drawing/2014/main" val="2649294673"/>
                    </a:ext>
                  </a:extLst>
                </a:gridCol>
                <a:gridCol w="3280485">
                  <a:extLst>
                    <a:ext uri="{9D8B030D-6E8A-4147-A177-3AD203B41FA5}">
                      <a16:colId xmlns:a16="http://schemas.microsoft.com/office/drawing/2014/main" val="1991069228"/>
                    </a:ext>
                  </a:extLst>
                </a:gridCol>
                <a:gridCol w="827171">
                  <a:extLst>
                    <a:ext uri="{9D8B030D-6E8A-4147-A177-3AD203B41FA5}">
                      <a16:colId xmlns:a16="http://schemas.microsoft.com/office/drawing/2014/main" val="3866428584"/>
                    </a:ext>
                  </a:extLst>
                </a:gridCol>
                <a:gridCol w="3731456">
                  <a:extLst>
                    <a:ext uri="{9D8B030D-6E8A-4147-A177-3AD203B41FA5}">
                      <a16:colId xmlns:a16="http://schemas.microsoft.com/office/drawing/2014/main" val="3222187413"/>
                    </a:ext>
                  </a:extLst>
                </a:gridCol>
              </a:tblGrid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 err="1">
                          <a:solidFill>
                            <a:srgbClr val="FFFFFF"/>
                          </a:solidFill>
                          <a:latin typeface="Roboto Light"/>
                        </a:rPr>
                        <a:t>Signification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>
                          <a:solidFill>
                            <a:srgbClr val="FFFFFF"/>
                          </a:solidFill>
                          <a:latin typeface="Roboto Light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>
                          <a:solidFill>
                            <a:srgbClr val="FFFFFF"/>
                          </a:solidFill>
                        </a:rPr>
                        <a:t>Signification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3790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Bad Request</a:t>
                      </a:r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500</a:t>
                      </a:r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</a:rPr>
                        <a:t>Internal Server Error</a:t>
                      </a:r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712641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err="1"/>
                        <a:t>Unauthorized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Not </a:t>
                      </a:r>
                      <a:r>
                        <a:rPr lang="de-DE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Implemented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83601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Forbidden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502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Bad Gateway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48591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Not </a:t>
                      </a:r>
                      <a:r>
                        <a:rPr lang="de-CH" err="1"/>
                        <a:t>found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503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Service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unavailable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65523"/>
                  </a:ext>
                </a:extLst>
              </a:tr>
            </a:tbl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050E59A-ABB4-0C8C-95FE-F842812A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BD6D79-DF13-46F4-9FE9-239F40B07DD6}"/>
              </a:ext>
            </a:extLst>
          </p:cNvPr>
          <p:cNvSpPr txBox="1"/>
          <p:nvPr/>
        </p:nvSpPr>
        <p:spPr>
          <a:xfrm>
            <a:off x="273186" y="3647709"/>
            <a:ext cx="83036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50" i="1">
                <a:solidFill>
                  <a:schemeClr val="bg1"/>
                </a:solidFill>
              </a:rPr>
              <a:t>Source: https://datatracker.ietf.org/doc/html/rfc1945#section-8</a:t>
            </a:r>
          </a:p>
        </p:txBody>
      </p:sp>
    </p:spTree>
    <p:extLst>
      <p:ext uri="{BB962C8B-B14F-4D97-AF65-F5344CB8AC3E}">
        <p14:creationId xmlns:p14="http://schemas.microsoft.com/office/powerpoint/2010/main" val="21666546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Defines a lot of production-ready features, not only monitoring</a:t>
            </a:r>
            <a:endParaRPr lang="en-GB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 b="1" i="1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1455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Defines a lot of production-ready features, not only monitoring</a:t>
            </a:r>
            <a:endParaRPr lang="en-GB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Accessible by 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Http</a:t>
            </a:r>
          </a:p>
          <a:p>
            <a:pPr lvl="1"/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Jmx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 b="1" i="1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44495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Arial"/>
              </a:rPr>
              <a:t>Defines a lot of production-ready features, not only monitoring</a:t>
            </a:r>
            <a:endParaRPr lang="en-GB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Accessible by 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Http</a:t>
            </a:r>
          </a:p>
          <a:p>
            <a:pPr lvl="1"/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Jmx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Base </a:t>
            </a:r>
            <a:r>
              <a:rPr lang="en-GB" sz="2000" err="1">
                <a:solidFill>
                  <a:schemeClr val="bg1"/>
                </a:solidFill>
                <a:ea typeface="Roboto Light"/>
                <a:cs typeface="Arial"/>
              </a:rPr>
              <a:t>url</a:t>
            </a:r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: </a:t>
            </a:r>
            <a:r>
              <a:rPr lang="en-GB" sz="2000" b="1" i="1">
                <a:solidFill>
                  <a:schemeClr val="bg1"/>
                </a:solidFill>
                <a:ea typeface="Roboto Light"/>
                <a:cs typeface="Arial"/>
              </a:rPr>
              <a:t>/actuator</a:t>
            </a:r>
            <a:endParaRPr lang="en-GB" sz="2000" i="1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93494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Endpoints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/health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Health information</a:t>
            </a: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8815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Endpoints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/health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Health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/info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Application information</a:t>
            </a: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63913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Endpoints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/health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Health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/info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Application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/flyway, /</a:t>
            </a:r>
            <a:r>
              <a:rPr lang="en-GB" sz="1900" err="1">
                <a:solidFill>
                  <a:schemeClr val="bg1"/>
                </a:solidFill>
                <a:ea typeface="Roboto Light"/>
                <a:cs typeface="Arial"/>
              </a:rPr>
              <a:t>liquibase</a:t>
            </a:r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Migration information</a:t>
            </a: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45856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Endpoints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/health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Health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/info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Application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/flyway, /</a:t>
            </a:r>
            <a:r>
              <a:rPr lang="en-GB" sz="1900" err="1">
                <a:solidFill>
                  <a:schemeClr val="bg1"/>
                </a:solidFill>
                <a:ea typeface="Roboto Light"/>
                <a:cs typeface="Arial"/>
              </a:rPr>
              <a:t>liquibase</a:t>
            </a:r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Migration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/metrics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Metrics information (just names, data depends on monitoring system)</a:t>
            </a: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2836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Endpoints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/health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Health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/info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Application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/flyway, /</a:t>
            </a:r>
            <a:r>
              <a:rPr lang="en-GB" sz="1900" err="1">
                <a:solidFill>
                  <a:schemeClr val="bg1"/>
                </a:solidFill>
                <a:ea typeface="Roboto Light"/>
                <a:cs typeface="Arial"/>
              </a:rPr>
              <a:t>liquibase</a:t>
            </a:r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Migration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/metrics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Metrics information (just names, data depends on monitoring system)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/shutdown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Can be used to shut down the application</a:t>
            </a: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01965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Endpoints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/health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Health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/info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Application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/flyway, /</a:t>
            </a:r>
            <a:r>
              <a:rPr lang="en-GB" sz="1900" err="1">
                <a:solidFill>
                  <a:schemeClr val="bg1"/>
                </a:solidFill>
                <a:ea typeface="Roboto Light"/>
                <a:cs typeface="Arial"/>
              </a:rPr>
              <a:t>liquibase</a:t>
            </a:r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Migration information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/metrics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Metrics information (just names, data depends on monitoring system)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/shutdown</a:t>
            </a: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Can be used to shut down the application</a:t>
            </a: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More endpoints are available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82019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179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Configuration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Generic configuration</a:t>
            </a:r>
          </a:p>
          <a:p>
            <a:pPr lvl="1"/>
            <a:r>
              <a:rPr lang="en-GB" sz="1600" b="1" i="1" err="1">
                <a:solidFill>
                  <a:schemeClr val="bg1"/>
                </a:solidFill>
                <a:ea typeface="+mn-lt"/>
                <a:cs typeface="+mn-lt"/>
              </a:rPr>
              <a:t>management.endopints.enabled</a:t>
            </a:r>
            <a:r>
              <a:rPr lang="en-GB" sz="1600" b="1" i="1">
                <a:solidFill>
                  <a:schemeClr val="bg1"/>
                </a:solidFill>
                <a:ea typeface="+mn-lt"/>
                <a:cs typeface="+mn-lt"/>
              </a:rPr>
              <a:t>-by-default </a:t>
            </a:r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GB" sz="1600" i="1" err="1">
                <a:solidFill>
                  <a:schemeClr val="bg1"/>
                </a:solidFill>
                <a:ea typeface="+mn-lt"/>
                <a:cs typeface="+mn-lt"/>
              </a:rPr>
              <a:t>true|false</a:t>
            </a:r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GB" sz="1600" i="1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10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Overview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45585" y="848779"/>
            <a:ext cx="8252830" cy="3208006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Added more methods</a:t>
            </a:r>
          </a:p>
          <a:p>
            <a:pPr>
              <a:lnSpc>
                <a:spcPct val="20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Pipelining for parallel request handling</a:t>
            </a:r>
          </a:p>
          <a:p>
            <a:pPr>
              <a:lnSpc>
                <a:spcPct val="20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Chunking for splitting big payloads</a:t>
            </a:r>
          </a:p>
          <a:p>
            <a:pPr>
              <a:lnSpc>
                <a:spcPct val="20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Content negotiations for simpler connections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542B75D-4908-C0D2-8C77-E66F9BB08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00532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Configuration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Generic configuration</a:t>
            </a:r>
          </a:p>
          <a:p>
            <a:pPr lvl="1"/>
            <a:r>
              <a:rPr lang="en-GB" sz="1600" b="1" i="1" err="1">
                <a:solidFill>
                  <a:schemeClr val="bg1"/>
                </a:solidFill>
                <a:ea typeface="+mn-lt"/>
                <a:cs typeface="+mn-lt"/>
              </a:rPr>
              <a:t>management.endopints.enabled</a:t>
            </a:r>
            <a:r>
              <a:rPr lang="en-GB" sz="1600" b="1" i="1">
                <a:solidFill>
                  <a:schemeClr val="bg1"/>
                </a:solidFill>
                <a:ea typeface="+mn-lt"/>
                <a:cs typeface="+mn-lt"/>
              </a:rPr>
              <a:t>-by-default </a:t>
            </a:r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GB" sz="1600" i="1" err="1">
                <a:solidFill>
                  <a:schemeClr val="bg1"/>
                </a:solidFill>
                <a:ea typeface="+mn-lt"/>
                <a:cs typeface="+mn-lt"/>
              </a:rPr>
              <a:t>true|false</a:t>
            </a:r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GB" sz="1600" i="1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Configure single endpoint</a:t>
            </a:r>
          </a:p>
          <a:p>
            <a:pPr lvl="1"/>
            <a:r>
              <a:rPr lang="en-GB" sz="1600" b="1" i="1" err="1">
                <a:solidFill>
                  <a:schemeClr val="bg1"/>
                </a:solidFill>
                <a:ea typeface="Roboto Light"/>
                <a:cs typeface="Arial"/>
              </a:rPr>
              <a:t>management.endopint</a:t>
            </a:r>
            <a:r>
              <a:rPr lang="en-GB" sz="1600" b="1" i="1">
                <a:solidFill>
                  <a:schemeClr val="bg1"/>
                </a:solidFill>
                <a:ea typeface="Roboto Light"/>
                <a:cs typeface="Arial"/>
              </a:rPr>
              <a:t>.&lt;name&gt;.enabled</a:t>
            </a:r>
            <a:r>
              <a:rPr lang="en-GB" sz="1600" i="1">
                <a:solidFill>
                  <a:schemeClr val="bg1"/>
                </a:solidFill>
                <a:ea typeface="Roboto Light"/>
                <a:cs typeface="Arial"/>
              </a:rPr>
              <a:t> (</a:t>
            </a:r>
            <a:r>
              <a:rPr lang="en-GB" sz="1600" i="1" err="1">
                <a:solidFill>
                  <a:schemeClr val="bg1"/>
                </a:solidFill>
                <a:ea typeface="Roboto Light"/>
                <a:cs typeface="Arial"/>
              </a:rPr>
              <a:t>true|false</a:t>
            </a:r>
            <a:r>
              <a:rPr lang="en-GB" sz="1600" i="1">
                <a:solidFill>
                  <a:schemeClr val="bg1"/>
                </a:solidFill>
                <a:ea typeface="Roboto Light"/>
                <a:cs typeface="Arial"/>
              </a:rPr>
              <a:t>)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84260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Configuration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Generic configuration</a:t>
            </a:r>
          </a:p>
          <a:p>
            <a:pPr lvl="1"/>
            <a:r>
              <a:rPr lang="en-GB" sz="1600" b="1" i="1" err="1">
                <a:solidFill>
                  <a:schemeClr val="bg1"/>
                </a:solidFill>
                <a:ea typeface="+mn-lt"/>
                <a:cs typeface="+mn-lt"/>
              </a:rPr>
              <a:t>management.endopints.enabled</a:t>
            </a:r>
            <a:r>
              <a:rPr lang="en-GB" sz="1600" b="1" i="1">
                <a:solidFill>
                  <a:schemeClr val="bg1"/>
                </a:solidFill>
                <a:ea typeface="+mn-lt"/>
                <a:cs typeface="+mn-lt"/>
              </a:rPr>
              <a:t>-by-default </a:t>
            </a:r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GB" sz="1600" i="1" err="1">
                <a:solidFill>
                  <a:schemeClr val="bg1"/>
                </a:solidFill>
                <a:ea typeface="+mn-lt"/>
                <a:cs typeface="+mn-lt"/>
              </a:rPr>
              <a:t>true|false</a:t>
            </a:r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GB" sz="1600" i="1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Configure single endpoint</a:t>
            </a:r>
          </a:p>
          <a:p>
            <a:pPr lvl="1"/>
            <a:r>
              <a:rPr lang="en-GB" sz="1600" b="1" i="1" err="1">
                <a:solidFill>
                  <a:schemeClr val="bg1"/>
                </a:solidFill>
                <a:ea typeface="Roboto Light"/>
                <a:cs typeface="Arial"/>
              </a:rPr>
              <a:t>management.endopint</a:t>
            </a:r>
            <a:r>
              <a:rPr lang="en-GB" sz="1600" b="1" i="1">
                <a:solidFill>
                  <a:schemeClr val="bg1"/>
                </a:solidFill>
                <a:ea typeface="Roboto Light"/>
                <a:cs typeface="Arial"/>
              </a:rPr>
              <a:t>.&lt;name&gt;.enabled</a:t>
            </a:r>
            <a:r>
              <a:rPr lang="en-GB" sz="1600" i="1">
                <a:solidFill>
                  <a:schemeClr val="bg1"/>
                </a:solidFill>
                <a:ea typeface="Roboto Light"/>
                <a:cs typeface="Arial"/>
              </a:rPr>
              <a:t> (</a:t>
            </a:r>
            <a:r>
              <a:rPr lang="en-GB" sz="1600" i="1" err="1">
                <a:solidFill>
                  <a:schemeClr val="bg1"/>
                </a:solidFill>
                <a:ea typeface="Roboto Light"/>
                <a:cs typeface="Arial"/>
              </a:rPr>
              <a:t>true|false</a:t>
            </a:r>
            <a:r>
              <a:rPr lang="en-GB" sz="1600" i="1">
                <a:solidFill>
                  <a:schemeClr val="bg1"/>
                </a:solidFill>
                <a:ea typeface="Roboto Light"/>
                <a:cs typeface="Arial"/>
              </a:rPr>
              <a:t>)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Calibri"/>
              </a:rPr>
              <a:t>Expose endpoints</a:t>
            </a:r>
          </a:p>
          <a:p>
            <a:pPr lvl="1"/>
            <a:r>
              <a:rPr lang="en-GB" sz="1600" b="1" i="1" err="1">
                <a:solidFill>
                  <a:schemeClr val="bg1"/>
                </a:solidFill>
                <a:ea typeface="+mn-lt"/>
                <a:cs typeface="+mn-lt"/>
              </a:rPr>
              <a:t>management.endopints</a:t>
            </a:r>
            <a:r>
              <a:rPr lang="en-GB" sz="1600" b="1" i="1">
                <a:solidFill>
                  <a:schemeClr val="bg1"/>
                </a:solidFill>
                <a:ea typeface="+mn-lt"/>
                <a:cs typeface="+mn-lt"/>
              </a:rPr>
              <a:t>.&lt;technology&gt;.</a:t>
            </a:r>
            <a:r>
              <a:rPr lang="en-GB" sz="1600" b="1" i="1" err="1">
                <a:solidFill>
                  <a:schemeClr val="bg1"/>
                </a:solidFill>
                <a:ea typeface="+mn-lt"/>
                <a:cs typeface="+mn-lt"/>
              </a:rPr>
              <a:t>exposure.include</a:t>
            </a:r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 (&lt;name&gt; [,&lt;name&gt;|*])</a:t>
            </a:r>
          </a:p>
          <a:p>
            <a:pPr lvl="1"/>
            <a:r>
              <a:rPr lang="en-GB" sz="1600" b="1" i="1" err="1">
                <a:solidFill>
                  <a:schemeClr val="bg1"/>
                </a:solidFill>
                <a:ea typeface="+mn-lt"/>
                <a:cs typeface="+mn-lt"/>
              </a:rPr>
              <a:t>management.endopints</a:t>
            </a:r>
            <a:r>
              <a:rPr lang="en-GB" sz="1600" b="1" i="1">
                <a:solidFill>
                  <a:schemeClr val="bg1"/>
                </a:solidFill>
                <a:ea typeface="+mn-lt"/>
                <a:cs typeface="+mn-lt"/>
              </a:rPr>
              <a:t>.&lt;technology&gt;.</a:t>
            </a:r>
            <a:r>
              <a:rPr lang="en-GB" sz="1600" b="1" i="1" err="1">
                <a:solidFill>
                  <a:schemeClr val="bg1"/>
                </a:solidFill>
                <a:ea typeface="+mn-lt"/>
                <a:cs typeface="+mn-lt"/>
              </a:rPr>
              <a:t>exposure.exclude</a:t>
            </a:r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 (&lt;name&gt; [,&lt;name&gt;|*])</a:t>
            </a:r>
          </a:p>
          <a:p>
            <a:pPr lvl="1"/>
            <a:r>
              <a:rPr lang="en-GB" sz="1600" i="1">
                <a:solidFill>
                  <a:schemeClr val="bg1"/>
                </a:solidFill>
                <a:ea typeface="Roboto Light"/>
                <a:cs typeface="Roboto Light"/>
              </a:rPr>
              <a:t>With technology </a:t>
            </a:r>
          </a:p>
          <a:p>
            <a:pPr lvl="2"/>
            <a:r>
              <a:rPr lang="en-GB" sz="1300" i="1">
                <a:solidFill>
                  <a:schemeClr val="bg1"/>
                </a:solidFill>
                <a:ea typeface="Roboto Light"/>
                <a:cs typeface="Roboto Light"/>
              </a:rPr>
              <a:t>web</a:t>
            </a:r>
          </a:p>
          <a:p>
            <a:pPr lvl="2"/>
            <a:r>
              <a:rPr lang="en-GB" sz="1300" i="1" err="1">
                <a:solidFill>
                  <a:schemeClr val="bg1"/>
                </a:solidFill>
                <a:ea typeface="Roboto Light"/>
                <a:cs typeface="Roboto Light"/>
              </a:rPr>
              <a:t>jmx</a:t>
            </a:r>
            <a:endParaRPr lang="en-GB" sz="1300" i="1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53514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Security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If Spring Security is in the class-path and no custom security is defined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all the endpoints but </a:t>
            </a:r>
            <a:r>
              <a:rPr lang="en-GB" sz="1600" b="1" i="1">
                <a:solidFill>
                  <a:schemeClr val="bg1"/>
                </a:solidFill>
                <a:ea typeface="Roboto Light"/>
                <a:cs typeface="Arial"/>
              </a:rPr>
              <a:t>/health</a:t>
            </a:r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 are automatically secured and CSRF is enabled</a:t>
            </a:r>
            <a:endParaRPr lang="en-GB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02699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Security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If Spring Security is in the class-path and no custom security is defined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all the endpoints but </a:t>
            </a:r>
            <a:r>
              <a:rPr lang="en-GB" sz="1600" b="1" i="1">
                <a:solidFill>
                  <a:schemeClr val="bg1"/>
                </a:solidFill>
                <a:ea typeface="Roboto Light"/>
                <a:cs typeface="Arial"/>
              </a:rPr>
              <a:t>/health</a:t>
            </a:r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 are automatically secured and CSRF is enabled</a:t>
            </a:r>
            <a:endParaRPr lang="en-GB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If a custom </a:t>
            </a:r>
            <a:r>
              <a:rPr lang="en-GB" sz="1900" b="1" i="1" err="1">
                <a:solidFill>
                  <a:schemeClr val="bg1"/>
                </a:solidFill>
                <a:ea typeface="Roboto Light"/>
                <a:cs typeface="Arial"/>
              </a:rPr>
              <a:t>SecurityFilterChain</a:t>
            </a:r>
            <a:r>
              <a:rPr lang="en-GB" sz="1900" b="1" i="1">
                <a:solidFill>
                  <a:schemeClr val="bg1"/>
                </a:solidFill>
                <a:ea typeface="Roboto Light"/>
                <a:cs typeface="Arial"/>
              </a:rPr>
              <a:t> </a:t>
            </a:r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is defined the auto-configuration is not loaded and the endpoints must be manually secured</a:t>
            </a: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1900">
              <a:solidFill>
                <a:schemeClr val="bg1"/>
              </a:solidFill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4623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Security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If Spring Security is in the class-path and no custom security is defined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all the endpoints but </a:t>
            </a:r>
            <a:r>
              <a:rPr lang="en-GB" sz="1600" b="1" i="1">
                <a:solidFill>
                  <a:schemeClr val="bg1"/>
                </a:solidFill>
                <a:ea typeface="Roboto Light"/>
                <a:cs typeface="Arial"/>
              </a:rPr>
              <a:t>/health</a:t>
            </a:r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 are automatically secured and CSRF is enabled</a:t>
            </a:r>
            <a:endParaRPr lang="en-GB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If a custom </a:t>
            </a:r>
            <a:r>
              <a:rPr lang="en-GB" sz="1900" b="1" i="1" err="1">
                <a:solidFill>
                  <a:schemeClr val="bg1"/>
                </a:solidFill>
                <a:ea typeface="Roboto Light"/>
                <a:cs typeface="Arial"/>
              </a:rPr>
              <a:t>SecurityFilterChain</a:t>
            </a:r>
            <a:r>
              <a:rPr lang="en-GB" sz="1900" b="1" i="1">
                <a:solidFill>
                  <a:schemeClr val="bg1"/>
                </a:solidFill>
                <a:ea typeface="Roboto Light"/>
                <a:cs typeface="Arial"/>
              </a:rPr>
              <a:t> </a:t>
            </a:r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is defined the auto-configuration is not loaded and the endpoints must be manually secured</a:t>
            </a:r>
          </a:p>
          <a:p>
            <a:endParaRPr lang="en-GB" sz="19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1900">
                <a:solidFill>
                  <a:schemeClr val="bg1"/>
                </a:solidFill>
                <a:ea typeface="Roboto Light"/>
                <a:cs typeface="Arial"/>
              </a:rPr>
              <a:t>CORS can be configured by using</a:t>
            </a:r>
          </a:p>
          <a:p>
            <a:pPr lvl="1"/>
            <a:r>
              <a:rPr lang="en-GB" sz="1600" b="1" i="1" err="1">
                <a:solidFill>
                  <a:schemeClr val="bg1"/>
                </a:solidFill>
                <a:ea typeface="Roboto Light"/>
                <a:cs typeface="Arial"/>
              </a:rPr>
              <a:t>management.endpoints.web.cors.allowed</a:t>
            </a:r>
            <a:r>
              <a:rPr lang="en-GB" sz="1600" b="1" i="1">
                <a:solidFill>
                  <a:schemeClr val="bg1"/>
                </a:solidFill>
                <a:ea typeface="Roboto Light"/>
                <a:cs typeface="Arial"/>
              </a:rPr>
              <a:t>-origins</a:t>
            </a:r>
            <a:r>
              <a:rPr lang="en-GB" sz="1600" i="1">
                <a:solidFill>
                  <a:schemeClr val="bg1"/>
                </a:solidFill>
                <a:ea typeface="Roboto Light"/>
                <a:cs typeface="Arial"/>
              </a:rPr>
              <a:t> (&lt;</a:t>
            </a:r>
            <a:r>
              <a:rPr lang="en-GB" sz="1600" i="1" err="1">
                <a:solidFill>
                  <a:schemeClr val="bg1"/>
                </a:solidFill>
                <a:ea typeface="Roboto Light"/>
                <a:cs typeface="Arial"/>
              </a:rPr>
              <a:t>url</a:t>
            </a:r>
            <a:r>
              <a:rPr lang="en-GB" sz="1600" i="1">
                <a:solidFill>
                  <a:schemeClr val="bg1"/>
                </a:solidFill>
                <a:ea typeface="Roboto Light"/>
                <a:cs typeface="Arial"/>
              </a:rPr>
              <a:t>&gt; [,&lt;</a:t>
            </a:r>
            <a:r>
              <a:rPr lang="en-GB" sz="1600" i="1" err="1">
                <a:solidFill>
                  <a:schemeClr val="bg1"/>
                </a:solidFill>
                <a:ea typeface="Roboto Light"/>
                <a:cs typeface="Arial"/>
              </a:rPr>
              <a:t>url</a:t>
            </a:r>
            <a:r>
              <a:rPr lang="en-GB" sz="1600" i="1">
                <a:solidFill>
                  <a:schemeClr val="bg1"/>
                </a:solidFill>
                <a:ea typeface="Roboto Light"/>
                <a:cs typeface="Arial"/>
              </a:rPr>
              <a:t>&gt;])</a:t>
            </a:r>
          </a:p>
          <a:p>
            <a:pPr lvl="1"/>
            <a:r>
              <a:rPr lang="en-GB" sz="1600" b="1" i="1" err="1">
                <a:solidFill>
                  <a:schemeClr val="bg1"/>
                </a:solidFill>
                <a:ea typeface="Roboto Light"/>
                <a:cs typeface="Arial"/>
              </a:rPr>
              <a:t>management.endpoints.web.cors.allowed</a:t>
            </a:r>
            <a:r>
              <a:rPr lang="en-GB" sz="1600" b="1" i="1">
                <a:solidFill>
                  <a:schemeClr val="bg1"/>
                </a:solidFill>
                <a:ea typeface="Roboto Light"/>
                <a:cs typeface="Arial"/>
              </a:rPr>
              <a:t>-methods</a:t>
            </a:r>
            <a:r>
              <a:rPr lang="en-GB" sz="1600">
                <a:solidFill>
                  <a:schemeClr val="bg1"/>
                </a:solidFill>
                <a:ea typeface="Roboto Light"/>
                <a:cs typeface="Arial"/>
              </a:rPr>
              <a:t> </a:t>
            </a:r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(&lt;method&gt; [,&lt;method&gt;])</a:t>
            </a:r>
          </a:p>
          <a:p>
            <a:pPr lvl="1"/>
            <a:r>
              <a:rPr lang="en-GB" sz="1600" i="1">
                <a:solidFill>
                  <a:schemeClr val="bg1"/>
                </a:solidFill>
                <a:ea typeface="+mn-lt"/>
                <a:cs typeface="+mn-lt"/>
              </a:rPr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9292045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Actuator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Monitoring – Exercise #1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8150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Activate the following endpoints and see the response data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500">
                <a:solidFill>
                  <a:schemeClr val="bg1"/>
                </a:solidFill>
                <a:ea typeface="+mn-lt"/>
                <a:cs typeface="+mn-lt"/>
              </a:rPr>
              <a:t>Health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+mn-lt"/>
                <a:cs typeface="+mn-lt"/>
              </a:rPr>
              <a:t>Info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Flyway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Env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Metrics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Beans</a:t>
            </a:r>
          </a:p>
          <a:p>
            <a:pPr lvl="1"/>
            <a:r>
              <a:rPr lang="en-GB" sz="1500">
                <a:solidFill>
                  <a:schemeClr val="bg1"/>
                </a:solidFill>
                <a:ea typeface="Roboto Light"/>
                <a:cs typeface="Roboto Light"/>
              </a:rPr>
              <a:t>Mappings</a:t>
            </a: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Branch: monitoring/exercise_1</a:t>
            </a:r>
          </a:p>
        </p:txBody>
      </p:sp>
    </p:spTree>
    <p:extLst>
      <p:ext uri="{BB962C8B-B14F-4D97-AF65-F5344CB8AC3E}">
        <p14:creationId xmlns:p14="http://schemas.microsoft.com/office/powerpoint/2010/main" val="12827550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Monitoring</a:t>
            </a:r>
            <a:endParaRPr lang="en-US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Monitoring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Actuator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Metrics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Admin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 sz="12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6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16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358360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Metrics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Metrics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Spring Actuator provides dependency management and auto-configuration for </a:t>
            </a:r>
            <a:r>
              <a:rPr lang="en-GB" sz="2000" b="1" err="1">
                <a:solidFill>
                  <a:schemeClr val="bg1"/>
                </a:solidFill>
                <a:ea typeface="Roboto Light"/>
                <a:cs typeface="Arial"/>
              </a:rPr>
              <a:t>Micrometer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An application metric facade</a:t>
            </a:r>
            <a:endParaRPr lang="en-GB" sz="1700" b="1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2705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Metrics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Metrics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Spring Actuator provides dependency management and auto-configuration for </a:t>
            </a:r>
            <a:r>
              <a:rPr lang="en-GB" sz="2000" b="1" err="1">
                <a:solidFill>
                  <a:schemeClr val="bg1"/>
                </a:solidFill>
                <a:ea typeface="Roboto Light"/>
                <a:cs typeface="Arial"/>
              </a:rPr>
              <a:t>Micrometer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An application metric facade</a:t>
            </a:r>
            <a:endParaRPr lang="en-GB" sz="1700" b="1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Calibri"/>
              </a:rPr>
              <a:t>Supported Monitoring Systems (additional dependencies needed)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Dynatrace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Elastic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Prometheus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9401646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189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Metrics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Prometheus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As metrics example will be used Prometheus 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Because it exposes an endpoint to get the data and down not need other systems involved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71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D63B058-ABE0-B88C-FD8B-D72B63063F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743" t="21706" r="14743" b="22138"/>
          <a:stretch/>
        </p:blipFill>
        <p:spPr>
          <a:xfrm>
            <a:off x="224569" y="925605"/>
            <a:ext cx="4347432" cy="2235957"/>
          </a:xfrm>
          <a:prstGeom prst="rect">
            <a:avLst/>
          </a:prstGeom>
        </p:spPr>
      </p:pic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EC79E207-55D3-A17D-E901-84D23F683B17}"/>
              </a:ext>
            </a:extLst>
          </p:cNvPr>
          <p:cNvSpPr/>
          <p:nvPr/>
        </p:nvSpPr>
        <p:spPr>
          <a:xfrm>
            <a:off x="-335008" y="-314924"/>
            <a:ext cx="9814013" cy="5826858"/>
          </a:xfrm>
          <a:custGeom>
            <a:avLst/>
            <a:gdLst>
              <a:gd name="connsiteX0" fmla="*/ 1072227 w 9814013"/>
              <a:gd name="connsiteY0" fmla="*/ 2281610 h 5826858"/>
              <a:gd name="connsiteX1" fmla="*/ 988152 w 9814013"/>
              <a:gd name="connsiteY1" fmla="*/ 2365685 h 5826858"/>
              <a:gd name="connsiteX2" fmla="*/ 988152 w 9814013"/>
              <a:gd name="connsiteY2" fmla="*/ 2701975 h 5826858"/>
              <a:gd name="connsiteX3" fmla="*/ 1072227 w 9814013"/>
              <a:gd name="connsiteY3" fmla="*/ 2786050 h 5826858"/>
              <a:gd name="connsiteX4" fmla="*/ 3683562 w 9814013"/>
              <a:gd name="connsiteY4" fmla="*/ 2786050 h 5826858"/>
              <a:gd name="connsiteX5" fmla="*/ 3767637 w 9814013"/>
              <a:gd name="connsiteY5" fmla="*/ 2701975 h 5826858"/>
              <a:gd name="connsiteX6" fmla="*/ 3767637 w 9814013"/>
              <a:gd name="connsiteY6" fmla="*/ 2365685 h 5826858"/>
              <a:gd name="connsiteX7" fmla="*/ 3683562 w 9814013"/>
              <a:gd name="connsiteY7" fmla="*/ 2281610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1072227" y="2281610"/>
                </a:moveTo>
                <a:cubicBezTo>
                  <a:pt x="1025794" y="2281610"/>
                  <a:pt x="988152" y="2319252"/>
                  <a:pt x="988152" y="2365685"/>
                </a:cubicBezTo>
                <a:lnTo>
                  <a:pt x="988152" y="2701975"/>
                </a:lnTo>
                <a:cubicBezTo>
                  <a:pt x="988152" y="2748408"/>
                  <a:pt x="1025794" y="2786050"/>
                  <a:pt x="1072227" y="2786050"/>
                </a:cubicBezTo>
                <a:lnTo>
                  <a:pt x="3683562" y="2786050"/>
                </a:lnTo>
                <a:cubicBezTo>
                  <a:pt x="3729995" y="2786050"/>
                  <a:pt x="3767637" y="2748408"/>
                  <a:pt x="3767637" y="2701975"/>
                </a:cubicBezTo>
                <a:lnTo>
                  <a:pt x="3767637" y="2365685"/>
                </a:lnTo>
                <a:cubicBezTo>
                  <a:pt x="3767637" y="2319252"/>
                  <a:pt x="3729995" y="2281610"/>
                  <a:pt x="3683562" y="2281610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587DD72-3EE9-1D5B-E077-FC0851060100}"/>
              </a:ext>
            </a:extLst>
          </p:cNvPr>
          <p:cNvSpPr txBox="1"/>
          <p:nvPr/>
        </p:nvSpPr>
        <p:spPr>
          <a:xfrm>
            <a:off x="4636645" y="2571750"/>
            <a:ext cx="3001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/>
              <a:t> </a:t>
            </a:r>
            <a:r>
              <a:rPr lang="de-CH" sz="1600" err="1"/>
              <a:t>Supported</a:t>
            </a:r>
            <a:r>
              <a:rPr lang="de-CH" sz="1600"/>
              <a:t> </a:t>
            </a:r>
            <a:r>
              <a:rPr lang="de-CH" sz="1600" err="1"/>
              <a:t>content</a:t>
            </a:r>
            <a:r>
              <a:rPr lang="de-CH" sz="1600"/>
              <a:t> </a:t>
            </a:r>
            <a:r>
              <a:rPr lang="de-CH" sz="1600" err="1"/>
              <a:t>types</a:t>
            </a:r>
            <a:endParaRPr lang="de-CH" sz="1600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EFECDB3B-08D2-1CD1-85EB-B8E64DB6528F}"/>
              </a:ext>
            </a:extLst>
          </p:cNvPr>
          <p:cNvCxnSpPr>
            <a:cxnSpLocks/>
            <a:stCxn id="24" idx="1"/>
            <a:endCxn id="23" idx="5"/>
          </p:cNvCxnSpPr>
          <p:nvPr/>
        </p:nvCxnSpPr>
        <p:spPr>
          <a:xfrm flipH="1" flipV="1">
            <a:off x="3432629" y="2387051"/>
            <a:ext cx="1204016" cy="30781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AE9118F5-ECB7-0E23-8EFA-40CC9A5C9319}"/>
              </a:ext>
            </a:extLst>
          </p:cNvPr>
          <p:cNvSpPr/>
          <p:nvPr/>
        </p:nvSpPr>
        <p:spPr>
          <a:xfrm>
            <a:off x="-364036" y="-314924"/>
            <a:ext cx="9814013" cy="5826858"/>
          </a:xfrm>
          <a:custGeom>
            <a:avLst/>
            <a:gdLst>
              <a:gd name="connsiteX0" fmla="*/ 1081876 w 9814013"/>
              <a:gd name="connsiteY0" fmla="*/ 2753324 h 5826858"/>
              <a:gd name="connsiteX1" fmla="*/ 1049218 w 9814013"/>
              <a:gd name="connsiteY1" fmla="*/ 2785982 h 5826858"/>
              <a:gd name="connsiteX2" fmla="*/ 1049218 w 9814013"/>
              <a:gd name="connsiteY2" fmla="*/ 2916609 h 5826858"/>
              <a:gd name="connsiteX3" fmla="*/ 1081876 w 9814013"/>
              <a:gd name="connsiteY3" fmla="*/ 2949267 h 5826858"/>
              <a:gd name="connsiteX4" fmla="*/ 3168921 w 9814013"/>
              <a:gd name="connsiteY4" fmla="*/ 2949267 h 5826858"/>
              <a:gd name="connsiteX5" fmla="*/ 3201579 w 9814013"/>
              <a:gd name="connsiteY5" fmla="*/ 2916609 h 5826858"/>
              <a:gd name="connsiteX6" fmla="*/ 3201579 w 9814013"/>
              <a:gd name="connsiteY6" fmla="*/ 2785982 h 5826858"/>
              <a:gd name="connsiteX7" fmla="*/ 3168921 w 9814013"/>
              <a:gd name="connsiteY7" fmla="*/ 2753324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1081876" y="2753324"/>
                </a:moveTo>
                <a:cubicBezTo>
                  <a:pt x="1063839" y="2753324"/>
                  <a:pt x="1049218" y="2767945"/>
                  <a:pt x="1049218" y="2785982"/>
                </a:cubicBezTo>
                <a:lnTo>
                  <a:pt x="1049218" y="2916609"/>
                </a:lnTo>
                <a:cubicBezTo>
                  <a:pt x="1049218" y="2934646"/>
                  <a:pt x="1063839" y="2949267"/>
                  <a:pt x="1081876" y="2949267"/>
                </a:cubicBezTo>
                <a:lnTo>
                  <a:pt x="3168921" y="2949267"/>
                </a:lnTo>
                <a:cubicBezTo>
                  <a:pt x="3186958" y="2949267"/>
                  <a:pt x="3201579" y="2934646"/>
                  <a:pt x="3201579" y="2916609"/>
                </a:cubicBezTo>
                <a:lnTo>
                  <a:pt x="3201579" y="2785982"/>
                </a:lnTo>
                <a:cubicBezTo>
                  <a:pt x="3201579" y="2767945"/>
                  <a:pt x="3186958" y="2753324"/>
                  <a:pt x="3168921" y="2753324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669F221-24DA-F7F3-B704-0AC9A430F607}"/>
              </a:ext>
            </a:extLst>
          </p:cNvPr>
          <p:cNvSpPr txBox="1"/>
          <p:nvPr/>
        </p:nvSpPr>
        <p:spPr>
          <a:xfrm>
            <a:off x="4636645" y="2571750"/>
            <a:ext cx="43474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/>
              <a:t> Language </a:t>
            </a:r>
            <a:r>
              <a:rPr lang="de-CH" sz="1600" err="1"/>
              <a:t>of</a:t>
            </a:r>
            <a:r>
              <a:rPr lang="de-CH" sz="1600"/>
              <a:t> HTTP client (not </a:t>
            </a:r>
            <a:r>
              <a:rPr lang="de-CH" sz="1600" err="1"/>
              <a:t>selected</a:t>
            </a:r>
            <a:r>
              <a:rPr lang="de-CH" sz="1600"/>
              <a:t> </a:t>
            </a:r>
            <a:r>
              <a:rPr lang="de-CH" sz="1600" err="1"/>
              <a:t>by</a:t>
            </a:r>
            <a:r>
              <a:rPr lang="de-CH" sz="1600"/>
              <a:t> </a:t>
            </a:r>
            <a:r>
              <a:rPr lang="de-CH" sz="1600" err="1"/>
              <a:t>user</a:t>
            </a:r>
            <a:r>
              <a:rPr lang="de-CH" sz="1600"/>
              <a:t>)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ED657AD-23E3-7F2D-996F-AC9311EDE28E}"/>
              </a:ext>
            </a:extLst>
          </p:cNvPr>
          <p:cNvCxnSpPr>
            <a:cxnSpLocks/>
            <a:stCxn id="29" idx="1"/>
            <a:endCxn id="28" idx="5"/>
          </p:cNvCxnSpPr>
          <p:nvPr/>
        </p:nvCxnSpPr>
        <p:spPr>
          <a:xfrm flipH="1" flipV="1">
            <a:off x="2837543" y="2601685"/>
            <a:ext cx="1799102" cy="93176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B1041F73-3E3C-FE16-1373-BD0A7EC611F2}"/>
              </a:ext>
            </a:extLst>
          </p:cNvPr>
          <p:cNvSpPr/>
          <p:nvPr/>
        </p:nvSpPr>
        <p:spPr>
          <a:xfrm>
            <a:off x="-335008" y="-314925"/>
            <a:ext cx="9814013" cy="5826858"/>
          </a:xfrm>
          <a:custGeom>
            <a:avLst/>
            <a:gdLst>
              <a:gd name="connsiteX0" fmla="*/ 1059651 w 9814013"/>
              <a:gd name="connsiteY0" fmla="*/ 2915702 h 5826858"/>
              <a:gd name="connsiteX1" fmla="*/ 1027447 w 9814013"/>
              <a:gd name="connsiteY1" fmla="*/ 2947906 h 5826858"/>
              <a:gd name="connsiteX2" fmla="*/ 1027447 w 9814013"/>
              <a:gd name="connsiteY2" fmla="*/ 3076719 h 5826858"/>
              <a:gd name="connsiteX3" fmla="*/ 1059651 w 9814013"/>
              <a:gd name="connsiteY3" fmla="*/ 3108923 h 5826858"/>
              <a:gd name="connsiteX4" fmla="*/ 3329033 w 9814013"/>
              <a:gd name="connsiteY4" fmla="*/ 3108923 h 5826858"/>
              <a:gd name="connsiteX5" fmla="*/ 3361237 w 9814013"/>
              <a:gd name="connsiteY5" fmla="*/ 3076719 h 5826858"/>
              <a:gd name="connsiteX6" fmla="*/ 3361237 w 9814013"/>
              <a:gd name="connsiteY6" fmla="*/ 2947906 h 5826858"/>
              <a:gd name="connsiteX7" fmla="*/ 3329033 w 9814013"/>
              <a:gd name="connsiteY7" fmla="*/ 2915702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1059651" y="2915702"/>
                </a:moveTo>
                <a:cubicBezTo>
                  <a:pt x="1041865" y="2915702"/>
                  <a:pt x="1027447" y="2930120"/>
                  <a:pt x="1027447" y="2947906"/>
                </a:cubicBezTo>
                <a:lnTo>
                  <a:pt x="1027447" y="3076719"/>
                </a:lnTo>
                <a:cubicBezTo>
                  <a:pt x="1027447" y="3094505"/>
                  <a:pt x="1041865" y="3108923"/>
                  <a:pt x="1059651" y="3108923"/>
                </a:cubicBezTo>
                <a:lnTo>
                  <a:pt x="3329033" y="3108923"/>
                </a:lnTo>
                <a:cubicBezTo>
                  <a:pt x="3346819" y="3108923"/>
                  <a:pt x="3361237" y="3094505"/>
                  <a:pt x="3361237" y="3076719"/>
                </a:cubicBezTo>
                <a:lnTo>
                  <a:pt x="3361237" y="2947906"/>
                </a:lnTo>
                <a:cubicBezTo>
                  <a:pt x="3361237" y="2930120"/>
                  <a:pt x="3346819" y="2915702"/>
                  <a:pt x="3329033" y="2915702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76ECA0A-13F9-835D-8B39-06FC632CB357}"/>
              </a:ext>
            </a:extLst>
          </p:cNvPr>
          <p:cNvSpPr txBox="1"/>
          <p:nvPr/>
        </p:nvSpPr>
        <p:spPr>
          <a:xfrm>
            <a:off x="4636645" y="2571750"/>
            <a:ext cx="43474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/>
              <a:t>  </a:t>
            </a:r>
            <a:r>
              <a:rPr lang="de-CH" sz="1600" err="1"/>
              <a:t>Supported</a:t>
            </a:r>
            <a:r>
              <a:rPr lang="de-CH" sz="1600"/>
              <a:t> Encodings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27370A55-59B9-1E14-B3EA-AF345A3184C9}"/>
              </a:ext>
            </a:extLst>
          </p:cNvPr>
          <p:cNvCxnSpPr>
            <a:cxnSpLocks/>
            <a:stCxn id="32" idx="1"/>
            <a:endCxn id="31" idx="6"/>
          </p:cNvCxnSpPr>
          <p:nvPr/>
        </p:nvCxnSpPr>
        <p:spPr>
          <a:xfrm flipH="1" flipV="1">
            <a:off x="3026229" y="2632981"/>
            <a:ext cx="1610416" cy="6188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D1DF27EB-136A-7BED-A19C-24E59D133F49}"/>
              </a:ext>
            </a:extLst>
          </p:cNvPr>
          <p:cNvSpPr/>
          <p:nvPr/>
        </p:nvSpPr>
        <p:spPr>
          <a:xfrm>
            <a:off x="-694526" y="-322544"/>
            <a:ext cx="10217073" cy="6381828"/>
          </a:xfrm>
          <a:custGeom>
            <a:avLst/>
            <a:gdLst>
              <a:gd name="connsiteX0" fmla="*/ 1404517 w 10217073"/>
              <a:gd name="connsiteY0" fmla="*/ 3087153 h 6381828"/>
              <a:gd name="connsiteX1" fmla="*/ 1376697 w 10217073"/>
              <a:gd name="connsiteY1" fmla="*/ 3114973 h 6381828"/>
              <a:gd name="connsiteX2" fmla="*/ 1376697 w 10217073"/>
              <a:gd name="connsiteY2" fmla="*/ 3226247 h 6381828"/>
              <a:gd name="connsiteX3" fmla="*/ 1404517 w 10217073"/>
              <a:gd name="connsiteY3" fmla="*/ 3254067 h 6381828"/>
              <a:gd name="connsiteX4" fmla="*/ 3264762 w 10217073"/>
              <a:gd name="connsiteY4" fmla="*/ 3254067 h 6381828"/>
              <a:gd name="connsiteX5" fmla="*/ 3292582 w 10217073"/>
              <a:gd name="connsiteY5" fmla="*/ 3226247 h 6381828"/>
              <a:gd name="connsiteX6" fmla="*/ 3292582 w 10217073"/>
              <a:gd name="connsiteY6" fmla="*/ 3114973 h 6381828"/>
              <a:gd name="connsiteX7" fmla="*/ 3264762 w 10217073"/>
              <a:gd name="connsiteY7" fmla="*/ 3087153 h 6381828"/>
              <a:gd name="connsiteX8" fmla="*/ 0 w 10217073"/>
              <a:gd name="connsiteY8" fmla="*/ 0 h 6381828"/>
              <a:gd name="connsiteX9" fmla="*/ 10217073 w 10217073"/>
              <a:gd name="connsiteY9" fmla="*/ 0 h 6381828"/>
              <a:gd name="connsiteX10" fmla="*/ 10217073 w 10217073"/>
              <a:gd name="connsiteY10" fmla="*/ 6381828 h 6381828"/>
              <a:gd name="connsiteX11" fmla="*/ 0 w 10217073"/>
              <a:gd name="connsiteY11" fmla="*/ 6381828 h 638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7073" h="6381828">
                <a:moveTo>
                  <a:pt x="1404517" y="3087153"/>
                </a:moveTo>
                <a:cubicBezTo>
                  <a:pt x="1389152" y="3087153"/>
                  <a:pt x="1376697" y="3099608"/>
                  <a:pt x="1376697" y="3114973"/>
                </a:cubicBezTo>
                <a:lnTo>
                  <a:pt x="1376697" y="3226247"/>
                </a:lnTo>
                <a:cubicBezTo>
                  <a:pt x="1376697" y="3241612"/>
                  <a:pt x="1389152" y="3254067"/>
                  <a:pt x="1404517" y="3254067"/>
                </a:cubicBezTo>
                <a:lnTo>
                  <a:pt x="3264762" y="3254067"/>
                </a:lnTo>
                <a:cubicBezTo>
                  <a:pt x="3280127" y="3254067"/>
                  <a:pt x="3292582" y="3241612"/>
                  <a:pt x="3292582" y="3226247"/>
                </a:cubicBezTo>
                <a:lnTo>
                  <a:pt x="3292582" y="3114973"/>
                </a:lnTo>
                <a:cubicBezTo>
                  <a:pt x="3292582" y="3099608"/>
                  <a:pt x="3280127" y="3087153"/>
                  <a:pt x="3264762" y="3087153"/>
                </a:cubicBezTo>
                <a:close/>
                <a:moveTo>
                  <a:pt x="0" y="0"/>
                </a:moveTo>
                <a:lnTo>
                  <a:pt x="10217073" y="0"/>
                </a:lnTo>
                <a:lnTo>
                  <a:pt x="10217073" y="6381828"/>
                </a:lnTo>
                <a:lnTo>
                  <a:pt x="0" y="638182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CD59B22-D434-BFCB-9FD5-AA3F6AD5131A}"/>
              </a:ext>
            </a:extLst>
          </p:cNvPr>
          <p:cNvSpPr txBox="1"/>
          <p:nvPr/>
        </p:nvSpPr>
        <p:spPr>
          <a:xfrm>
            <a:off x="4636645" y="2571750"/>
            <a:ext cx="43474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/>
              <a:t> </a:t>
            </a:r>
            <a:r>
              <a:rPr lang="de-CH" sz="1600" err="1"/>
              <a:t>Address</a:t>
            </a:r>
            <a:r>
              <a:rPr lang="de-CH" sz="1600"/>
              <a:t> </a:t>
            </a:r>
            <a:r>
              <a:rPr lang="de-CH" sz="1600" err="1"/>
              <a:t>from</a:t>
            </a:r>
            <a:r>
              <a:rPr lang="de-CH" sz="1600"/>
              <a:t> </a:t>
            </a:r>
            <a:r>
              <a:rPr lang="de-CH" sz="1600" err="1"/>
              <a:t>where</a:t>
            </a:r>
            <a:r>
              <a:rPr lang="de-CH" sz="1600"/>
              <a:t> </a:t>
            </a:r>
            <a:r>
              <a:rPr lang="de-CH" sz="1600" err="1"/>
              <a:t>request</a:t>
            </a:r>
            <a:r>
              <a:rPr lang="de-CH" sz="1600"/>
              <a:t> </a:t>
            </a:r>
            <a:r>
              <a:rPr lang="de-CH" sz="1600" err="1"/>
              <a:t>comes</a:t>
            </a:r>
            <a:endParaRPr lang="de-CH" sz="1600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0632F00-7FA6-F628-4875-F482A46F5822}"/>
              </a:ext>
            </a:extLst>
          </p:cNvPr>
          <p:cNvCxnSpPr>
            <a:cxnSpLocks/>
            <a:stCxn id="35" idx="1"/>
            <a:endCxn id="34" idx="6"/>
          </p:cNvCxnSpPr>
          <p:nvPr/>
        </p:nvCxnSpPr>
        <p:spPr>
          <a:xfrm flipH="1">
            <a:off x="2598056" y="2694861"/>
            <a:ext cx="2038589" cy="97568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4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/>
      <p:bldP spid="24" grpId="1"/>
      <p:bldP spid="28" grpId="0" animBg="1"/>
      <p:bldP spid="28" grpId="1" animBg="1"/>
      <p:bldP spid="29" grpId="0"/>
      <p:bldP spid="29" grpId="1"/>
      <p:bldP spid="31" grpId="0" animBg="1"/>
      <p:bldP spid="31" grpId="1" animBg="1"/>
      <p:bldP spid="32" grpId="0"/>
      <p:bldP spid="32" grpId="1"/>
      <p:bldP spid="34" grpId="0" animBg="1"/>
      <p:bldP spid="34" grpId="1" animBg="1"/>
      <p:bldP spid="35" grpId="0"/>
      <p:bldP spid="35" grpId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Metrics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Prometheus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As metrics example will be used Prometheus 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Because it exposes an endpoint to get the data and down not need other systems involved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Get endpoint available at </a:t>
            </a:r>
            <a:r>
              <a:rPr lang="en-GB" sz="2000" b="1" i="1">
                <a:solidFill>
                  <a:schemeClr val="bg1"/>
                </a:solidFill>
                <a:ea typeface="Roboto Light"/>
                <a:cs typeface="Arial"/>
              </a:rPr>
              <a:t>/actuator/</a:t>
            </a:r>
            <a:r>
              <a:rPr lang="en-GB" sz="2000" b="1" i="1" err="1">
                <a:solidFill>
                  <a:schemeClr val="bg1"/>
                </a:solidFill>
                <a:ea typeface="Roboto Light"/>
                <a:cs typeface="Arial"/>
              </a:rPr>
              <a:t>prometheus</a:t>
            </a:r>
            <a:endParaRPr lang="en-GB" sz="2000" i="1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After enabling and </a:t>
            </a:r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micrometer</a:t>
            </a:r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 dependency added</a:t>
            </a:r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028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Metrics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Prometheus – Metrics  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System metrics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jvm_memory</a:t>
            </a:r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_[...], </a:t>
            </a:r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jvm_threads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_[…], </a:t>
            </a:r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jvm_buffer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_[…]</a:t>
            </a:r>
            <a:endParaRPr lang="en-GB" sz="1400">
              <a:solidFill>
                <a:schemeClr val="bg1"/>
              </a:solidFill>
              <a:ea typeface="+mn-lt"/>
              <a:cs typeface="Arial"/>
            </a:endParaRP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system_cpu</a:t>
            </a:r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_[…]</a:t>
            </a:r>
          </a:p>
          <a:p>
            <a:pPr lvl="1"/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process_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[…]</a:t>
            </a:r>
            <a:endParaRPr lang="en-GB" sz="1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disk_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[…]</a:t>
            </a:r>
            <a:endParaRPr lang="en-GB" sz="14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257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Metrics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Prometheus – Metrics  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System metrics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jvm_memory</a:t>
            </a:r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_[...], </a:t>
            </a:r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jvm_threads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_[…], </a:t>
            </a:r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jvm_buffer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_[…]</a:t>
            </a:r>
            <a:endParaRPr lang="en-GB" sz="1400">
              <a:solidFill>
                <a:schemeClr val="bg1"/>
              </a:solidFill>
              <a:ea typeface="+mn-lt"/>
              <a:cs typeface="Arial"/>
            </a:endParaRP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system_cpu</a:t>
            </a:r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_[…]</a:t>
            </a:r>
          </a:p>
          <a:p>
            <a:pPr lvl="1"/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process_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[…]</a:t>
            </a:r>
            <a:endParaRPr lang="en-GB" sz="1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disk_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[…]</a:t>
            </a:r>
            <a:endParaRPr lang="en-GB" sz="14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Calibri"/>
              </a:rPr>
              <a:t>Database</a:t>
            </a: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Calibri"/>
              </a:rPr>
              <a:t>spring_data_repository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_[…]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Calibri"/>
              </a:rPr>
              <a:t>hikaricp_connections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_[…]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043487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</a:t>
            </a:r>
            <a:r>
              <a:rPr lang="de-DE" err="1">
                <a:ea typeface="+mn-lt"/>
                <a:cs typeface="+mn-lt"/>
              </a:rPr>
              <a:t>Metrics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Actuator – Prometheus – Metrics  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24933" y="1221927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System metrics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jvm_memory</a:t>
            </a:r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_[...], </a:t>
            </a:r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jvm_threads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_[…], </a:t>
            </a:r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jvm_buffer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_[…]</a:t>
            </a:r>
            <a:endParaRPr lang="en-GB" sz="1400">
              <a:solidFill>
                <a:schemeClr val="bg1"/>
              </a:solidFill>
              <a:ea typeface="+mn-lt"/>
              <a:cs typeface="Arial"/>
            </a:endParaRP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Arial"/>
              </a:rPr>
              <a:t>system_cpu</a:t>
            </a:r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_[…]</a:t>
            </a:r>
          </a:p>
          <a:p>
            <a:pPr lvl="1"/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process_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[…]</a:t>
            </a:r>
            <a:endParaRPr lang="en-GB" sz="14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400">
                <a:solidFill>
                  <a:schemeClr val="bg1"/>
                </a:solidFill>
                <a:ea typeface="Roboto Light"/>
                <a:cs typeface="Arial"/>
              </a:rPr>
              <a:t>disk_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[…]</a:t>
            </a:r>
            <a:endParaRPr lang="en-GB" sz="14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Calibri"/>
              </a:rPr>
              <a:t>Database</a:t>
            </a: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Calibri"/>
              </a:rPr>
              <a:t>spring_data_repository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_[…]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GB" sz="1400" err="1">
                <a:solidFill>
                  <a:schemeClr val="bg1"/>
                </a:solidFill>
                <a:ea typeface="Roboto Light"/>
                <a:cs typeface="Calibri"/>
              </a:rPr>
              <a:t>hikaricp_connections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_[…]</a:t>
            </a: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Calibri"/>
              </a:rPr>
              <a:t>Server</a:t>
            </a:r>
          </a:p>
          <a:p>
            <a:pPr lvl="1"/>
            <a:r>
              <a:rPr lang="en-GB" sz="1400" err="1">
                <a:solidFill>
                  <a:schemeClr val="bg1"/>
                </a:solidFill>
                <a:ea typeface="+mn-lt"/>
                <a:cs typeface="Calibri"/>
              </a:rPr>
              <a:t>tomcat_sessions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_[…]</a:t>
            </a:r>
            <a:endParaRPr lang="en-GB" sz="1700">
              <a:solidFill>
                <a:schemeClr val="bg1"/>
              </a:solidFill>
              <a:ea typeface="+mn-lt"/>
              <a:cs typeface="Calibri"/>
            </a:endParaRPr>
          </a:p>
          <a:p>
            <a:pPr lvl="1"/>
            <a:r>
              <a:rPr lang="en-GB" sz="1400" err="1">
                <a:solidFill>
                  <a:schemeClr val="bg1"/>
                </a:solidFill>
                <a:ea typeface="+mn-lt"/>
                <a:cs typeface="Calibri"/>
              </a:rPr>
              <a:t>http_server_requests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_[…]</a:t>
            </a:r>
            <a:endParaRPr lang="en-GB" sz="17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74329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Metrics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Monitoring – Exercise #2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8150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Play with the actuator and service endpoints to see the metrics change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Branch: monitoring/exercise_2</a:t>
            </a:r>
          </a:p>
        </p:txBody>
      </p:sp>
    </p:spTree>
    <p:extLst>
      <p:ext uri="{BB962C8B-B14F-4D97-AF65-F5344CB8AC3E}">
        <p14:creationId xmlns:p14="http://schemas.microsoft.com/office/powerpoint/2010/main" val="39137573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Monitoring</a:t>
            </a:r>
            <a:endParaRPr lang="en-US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Monitoring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Actuator</a:t>
            </a:r>
            <a:endParaRPr lang="en-GB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Metrics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Admin</a:t>
            </a:r>
            <a:endParaRPr lang="en-GB" sz="2400" b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 sz="12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6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16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3723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>
                <a:solidFill>
                  <a:schemeClr val="bg1"/>
                </a:solidFill>
                <a:ea typeface="Roboto Light"/>
                <a:cs typeface="Arial"/>
              </a:rPr>
              <a:t>Spring Boot Admin</a:t>
            </a:r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 is a web application used for monitoring and managing Spring application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 b="1">
              <a:solidFill>
                <a:schemeClr val="bg1"/>
              </a:solidFill>
              <a:ea typeface="Robot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33340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>
                <a:solidFill>
                  <a:schemeClr val="bg1"/>
                </a:solidFill>
                <a:ea typeface="Roboto Light"/>
                <a:cs typeface="Arial"/>
              </a:rPr>
              <a:t>Spring Boot Admin</a:t>
            </a:r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 is a web application used for monitoring and managing Spring application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Each Application is a client and register itself to the admin server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 b="1">
              <a:solidFill>
                <a:schemeClr val="bg1"/>
              </a:solidFill>
              <a:ea typeface="Robot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49424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>
                <a:solidFill>
                  <a:schemeClr val="bg1"/>
                </a:solidFill>
                <a:ea typeface="Roboto Light"/>
                <a:cs typeface="Arial"/>
              </a:rPr>
              <a:t>Spring Boot Admin</a:t>
            </a:r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 is a web application used for monitoring and managing Spring application</a:t>
            </a:r>
            <a:endParaRPr lang="en-GB" sz="2000" err="1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Each Application is a client and register itself to the admin server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monitoring and managing is given by </a:t>
            </a:r>
            <a:r>
              <a:rPr lang="en-GB" sz="2000" b="1">
                <a:solidFill>
                  <a:schemeClr val="bg1"/>
                </a:solidFill>
                <a:ea typeface="Roboto Light"/>
                <a:cs typeface="Arial"/>
              </a:rPr>
              <a:t>Spring Actuator</a:t>
            </a:r>
          </a:p>
        </p:txBody>
      </p:sp>
    </p:spTree>
    <p:extLst>
      <p:ext uri="{BB962C8B-B14F-4D97-AF65-F5344CB8AC3E}">
        <p14:creationId xmlns:p14="http://schemas.microsoft.com/office/powerpoint/2010/main" val="16313034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199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Server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server can be enable with the annotation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@EnableAdminServer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56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43" y="2326500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ea typeface="Roboto Medium"/>
                <a:cs typeface="Roboto Medium"/>
              </a:rPr>
              <a:t>Security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48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D63B058-ABE0-B88C-FD8B-D72B63063F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743" t="21706" r="14743" b="22138"/>
          <a:stretch/>
        </p:blipFill>
        <p:spPr>
          <a:xfrm>
            <a:off x="224569" y="925605"/>
            <a:ext cx="4347432" cy="2235957"/>
          </a:xfrm>
          <a:prstGeom prst="rect">
            <a:avLst/>
          </a:prstGeom>
        </p:spPr>
      </p:pic>
      <p:pic>
        <p:nvPicPr>
          <p:cNvPr id="10" name="Grafik 9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AA79247A-FFA8-1DC9-A77D-4474B1DCF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814" t="17996" r="13943" b="16931"/>
          <a:stretch/>
        </p:blipFill>
        <p:spPr>
          <a:xfrm>
            <a:off x="4489979" y="841070"/>
            <a:ext cx="4734045" cy="33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Server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server can be enable with the annotation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@EnableAdminServer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Spring Security must be configured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Default user or more specific way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36882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Server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server can be enable with the annotation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@EnableAdminServer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Spring Security must be configured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Default user or more specific way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Spring Admin configuration must be set to allow client to register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20078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Server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server can be enable with the annotation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@EnableAdminServer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Spring Security must be configured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Default user or more specific way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Spring Admin configuration must be set to allow client to register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UI Is then available at the main server path</a:t>
            </a:r>
          </a:p>
        </p:txBody>
      </p:sp>
    </p:spTree>
    <p:extLst>
      <p:ext uri="{BB962C8B-B14F-4D97-AF65-F5344CB8AC3E}">
        <p14:creationId xmlns:p14="http://schemas.microsoft.com/office/powerpoint/2010/main" val="20432188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Client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Setup client info (from client to server)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Server </a:t>
            </a:r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url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Username/Password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Username/Password metadata (sent to server to connect to client)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3620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Client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Setup client info (from client to server)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Server </a:t>
            </a:r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url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Username/Password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Username/Password metadata (sent to server to connect to client)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Spring Security must be configured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Default user or more specific way</a:t>
            </a:r>
          </a:p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976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Client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32710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Setup client info (from client to server)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Server </a:t>
            </a:r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url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Username/Password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Username/Password metadata (sent to server to connect to client)</a:t>
            </a:r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Spring Security must be configured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Default user or more specific way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actuator endpoints must be exposed and secured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451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UI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21927"/>
            <a:ext cx="8474700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UI is available at the server context path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00081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UI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21927"/>
            <a:ext cx="8474700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UI is available at the server context path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At </a:t>
            </a:r>
            <a:r>
              <a:rPr lang="en-GB" sz="2000" b="1" i="1">
                <a:solidFill>
                  <a:schemeClr val="bg1"/>
                </a:solidFill>
                <a:ea typeface="Roboto Light"/>
                <a:cs typeface="Arial"/>
              </a:rPr>
              <a:t>/applications</a:t>
            </a:r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 are visible all the clients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06253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UI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21927"/>
            <a:ext cx="8474700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The UI is available at the server context path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At </a:t>
            </a:r>
            <a:r>
              <a:rPr lang="en-GB" sz="2000" b="1" i="1">
                <a:solidFill>
                  <a:schemeClr val="bg1"/>
                </a:solidFill>
                <a:ea typeface="Roboto Light"/>
                <a:cs typeface="Arial"/>
              </a:rPr>
              <a:t>/applications</a:t>
            </a:r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 are visible all the clients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At </a:t>
            </a:r>
            <a:r>
              <a:rPr lang="en-GB" sz="2000" b="1" i="1">
                <a:solidFill>
                  <a:schemeClr val="bg1"/>
                </a:solidFill>
                <a:ea typeface="Roboto Light"/>
                <a:cs typeface="Arial"/>
              </a:rPr>
              <a:t>/instances/{id}</a:t>
            </a:r>
            <a:r>
              <a:rPr lang="en-GB" sz="2000">
                <a:solidFill>
                  <a:schemeClr val="bg1"/>
                </a:solidFill>
                <a:ea typeface="Roboto Light"/>
                <a:cs typeface="Arial"/>
              </a:rPr>
              <a:t> is possible to access single client data</a:t>
            </a:r>
          </a:p>
          <a:p>
            <a:pPr lvl="1"/>
            <a:r>
              <a:rPr lang="en-GB" sz="1700" b="1" i="1">
                <a:solidFill>
                  <a:schemeClr val="bg1"/>
                </a:solidFill>
                <a:ea typeface="Roboto Light"/>
                <a:cs typeface="Arial"/>
              </a:rPr>
              <a:t>/details</a:t>
            </a:r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 the overview with info, health, </a:t>
            </a:r>
            <a:r>
              <a:rPr lang="en-GB" sz="1700" err="1">
                <a:solidFill>
                  <a:schemeClr val="bg1"/>
                </a:solidFill>
                <a:ea typeface="Roboto Light"/>
                <a:cs typeface="Arial"/>
              </a:rPr>
              <a:t>medadata</a:t>
            </a:r>
            <a:r>
              <a:rPr lang="en-GB" sz="1700">
                <a:solidFill>
                  <a:schemeClr val="bg1"/>
                </a:solidFill>
                <a:ea typeface="Roboto Light"/>
                <a:cs typeface="Arial"/>
              </a:rPr>
              <a:t>, system statistics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 b="1" i="1">
                <a:solidFill>
                  <a:schemeClr val="bg1"/>
                </a:solidFill>
                <a:ea typeface="+mn-lt"/>
                <a:cs typeface="+mn-lt"/>
              </a:rPr>
              <a:t>/metrics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 available metrics, it is possible to select which one to see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Etc depending on the exposed endpoints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2961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209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 Admin</a:t>
            </a:r>
            <a:endParaRPr lang="de-DE" err="1">
              <a:ea typeface="+mn-lt"/>
              <a:cs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Boot Admin – Notifications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14150" y="1221927"/>
            <a:ext cx="8474700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ea typeface="Roboto Light"/>
                <a:cs typeface="Arial"/>
              </a:rPr>
              <a:t>It is possible to add a notification system</a:t>
            </a: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Arial"/>
              </a:rPr>
              <a:t>Email</a:t>
            </a: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Arial"/>
              </a:rPr>
              <a:t>PagerDuty</a:t>
            </a:r>
          </a:p>
          <a:p>
            <a:pPr lvl="1"/>
            <a:r>
              <a:rPr lang="en-GB" err="1">
                <a:solidFill>
                  <a:schemeClr val="bg1"/>
                </a:solidFill>
                <a:ea typeface="Roboto Light"/>
                <a:cs typeface="Arial"/>
              </a:rPr>
              <a:t>OpsGenie</a:t>
            </a:r>
            <a:endParaRPr lang="en-GB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Arial"/>
              </a:rPr>
              <a:t>HipChat</a:t>
            </a: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Arial"/>
              </a:rPr>
              <a:t>Slack</a:t>
            </a: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Arial"/>
              </a:rPr>
              <a:t>Let's Chat</a:t>
            </a:r>
          </a:p>
        </p:txBody>
      </p:sp>
    </p:spTree>
    <p:extLst>
      <p:ext uri="{BB962C8B-B14F-4D97-AF65-F5344CB8AC3E}">
        <p14:creationId xmlns:p14="http://schemas.microsoft.com/office/powerpoint/2010/main" val="413047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D63B058-ABE0-B88C-FD8B-D72B63063F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743" t="21706" r="14743" b="22138"/>
          <a:stretch/>
        </p:blipFill>
        <p:spPr>
          <a:xfrm>
            <a:off x="224569" y="925605"/>
            <a:ext cx="4347432" cy="2235957"/>
          </a:xfrm>
          <a:prstGeom prst="rect">
            <a:avLst/>
          </a:prstGeom>
        </p:spPr>
      </p:pic>
      <p:pic>
        <p:nvPicPr>
          <p:cNvPr id="10" name="Grafik 9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AA79247A-FFA8-1DC9-A77D-4474B1DCF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814" t="17996" r="13943" b="16931"/>
          <a:stretch/>
        </p:blipFill>
        <p:spPr>
          <a:xfrm>
            <a:off x="4489979" y="841070"/>
            <a:ext cx="4734045" cy="3347039"/>
          </a:xfrm>
          <a:prstGeom prst="rect">
            <a:avLst/>
          </a:prstGeom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E3574004-45E2-B7E2-1992-522A0DA784A5}"/>
              </a:ext>
            </a:extLst>
          </p:cNvPr>
          <p:cNvSpPr/>
          <p:nvPr/>
        </p:nvSpPr>
        <p:spPr>
          <a:xfrm>
            <a:off x="-335008" y="-314924"/>
            <a:ext cx="9814013" cy="5826858"/>
          </a:xfrm>
          <a:custGeom>
            <a:avLst/>
            <a:gdLst>
              <a:gd name="connsiteX0" fmla="*/ 5448745 w 9814013"/>
              <a:gd name="connsiteY0" fmla="*/ 1678904 h 5826858"/>
              <a:gd name="connsiteX1" fmla="*/ 5409928 w 9814013"/>
              <a:gd name="connsiteY1" fmla="*/ 1717721 h 5826858"/>
              <a:gd name="connsiteX2" fmla="*/ 5409928 w 9814013"/>
              <a:gd name="connsiteY2" fmla="*/ 1872987 h 5826858"/>
              <a:gd name="connsiteX3" fmla="*/ 5448745 w 9814013"/>
              <a:gd name="connsiteY3" fmla="*/ 1911804 h 5826858"/>
              <a:gd name="connsiteX4" fmla="*/ 7199911 w 9814013"/>
              <a:gd name="connsiteY4" fmla="*/ 1911804 h 5826858"/>
              <a:gd name="connsiteX5" fmla="*/ 7238728 w 9814013"/>
              <a:gd name="connsiteY5" fmla="*/ 1872987 h 5826858"/>
              <a:gd name="connsiteX6" fmla="*/ 7238728 w 9814013"/>
              <a:gd name="connsiteY6" fmla="*/ 1717721 h 5826858"/>
              <a:gd name="connsiteX7" fmla="*/ 7199911 w 9814013"/>
              <a:gd name="connsiteY7" fmla="*/ 1678904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5448745" y="1678904"/>
                </a:moveTo>
                <a:cubicBezTo>
                  <a:pt x="5427307" y="1678904"/>
                  <a:pt x="5409928" y="1696283"/>
                  <a:pt x="5409928" y="1717721"/>
                </a:cubicBezTo>
                <a:lnTo>
                  <a:pt x="5409928" y="1872987"/>
                </a:lnTo>
                <a:cubicBezTo>
                  <a:pt x="5409928" y="1894425"/>
                  <a:pt x="5427307" y="1911804"/>
                  <a:pt x="5448745" y="1911804"/>
                </a:cubicBezTo>
                <a:lnTo>
                  <a:pt x="7199911" y="1911804"/>
                </a:lnTo>
                <a:cubicBezTo>
                  <a:pt x="7221349" y="1911804"/>
                  <a:pt x="7238728" y="1894425"/>
                  <a:pt x="7238728" y="1872987"/>
                </a:cubicBezTo>
                <a:lnTo>
                  <a:pt x="7238728" y="1717721"/>
                </a:lnTo>
                <a:cubicBezTo>
                  <a:pt x="7238728" y="1696283"/>
                  <a:pt x="7221349" y="1678904"/>
                  <a:pt x="7199911" y="1678904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1F079F0-5151-6939-50B3-E428C0DA1299}"/>
              </a:ext>
            </a:extLst>
          </p:cNvPr>
          <p:cNvSpPr txBox="1"/>
          <p:nvPr/>
        </p:nvSpPr>
        <p:spPr>
          <a:xfrm>
            <a:off x="714211" y="3475167"/>
            <a:ext cx="3667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 err="1"/>
              <a:t>Should</a:t>
            </a:r>
            <a:r>
              <a:rPr lang="de-CH" sz="1600"/>
              <a:t> network </a:t>
            </a:r>
            <a:r>
              <a:rPr lang="de-CH" sz="1600" err="1"/>
              <a:t>connection</a:t>
            </a:r>
            <a:r>
              <a:rPr lang="de-CH" sz="1600"/>
              <a:t> </a:t>
            </a:r>
            <a:r>
              <a:rPr lang="de-CH" sz="1600" err="1"/>
              <a:t>be</a:t>
            </a:r>
            <a:r>
              <a:rPr lang="de-CH" sz="1600"/>
              <a:t> </a:t>
            </a:r>
            <a:r>
              <a:rPr lang="de-CH" sz="1600" err="1"/>
              <a:t>persisted</a:t>
            </a:r>
            <a:endParaRPr lang="de-CH" sz="160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8CC584-C233-75FE-302F-BD202699C05A}"/>
              </a:ext>
            </a:extLst>
          </p:cNvPr>
          <p:cNvCxnSpPr>
            <a:cxnSpLocks/>
            <a:stCxn id="11" idx="3"/>
            <a:endCxn id="12" idx="0"/>
          </p:cNvCxnSpPr>
          <p:nvPr/>
        </p:nvCxnSpPr>
        <p:spPr>
          <a:xfrm flipH="1">
            <a:off x="2547856" y="1596880"/>
            <a:ext cx="2565881" cy="187828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77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210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Monitoring / Admin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Monitoring – Exercise #3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8150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Play with the Admin UI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8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800">
                <a:solidFill>
                  <a:schemeClr val="bg1"/>
                </a:solidFill>
                <a:ea typeface="Roboto Light"/>
                <a:cs typeface="Roboto Light"/>
              </a:rPr>
              <a:t>Branch: monitoring/exercise_3</a:t>
            </a:r>
          </a:p>
        </p:txBody>
      </p:sp>
    </p:spTree>
    <p:extLst>
      <p:ext uri="{BB962C8B-B14F-4D97-AF65-F5344CB8AC3E}">
        <p14:creationId xmlns:p14="http://schemas.microsoft.com/office/powerpoint/2010/main" val="5550837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211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43" y="1485672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solidFill>
                  <a:srgbClr val="FFFFFF"/>
                </a:solidFill>
                <a:ea typeface="+mj-lt"/>
                <a:cs typeface="+mj-lt"/>
              </a:rPr>
              <a:t>So long and thanks for all the fish</a:t>
            </a:r>
          </a:p>
          <a:p>
            <a:pPr algn="ctr"/>
            <a:endParaRPr lang="en-GB" sz="2800" b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itle 4">
            <a:extLst>
              <a:ext uri="{FF2B5EF4-FFF2-40B4-BE49-F238E27FC236}">
                <a16:creationId xmlns:a16="http://schemas.microsoft.com/office/drawing/2014/main" id="{A5E17F07-C428-5E6A-2D92-807CC46F5765}"/>
              </a:ext>
            </a:extLst>
          </p:cNvPr>
          <p:cNvSpPr txBox="1">
            <a:spLocks/>
          </p:cNvSpPr>
          <p:nvPr/>
        </p:nvSpPr>
        <p:spPr>
          <a:xfrm>
            <a:off x="827708" y="2669400"/>
            <a:ext cx="7696604" cy="10430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>
                <a:solidFill>
                  <a:srgbClr val="FFFFFF"/>
                </a:solidFill>
                <a:ea typeface="+mj-lt"/>
                <a:cs typeface="+mj-lt"/>
              </a:rPr>
              <a:t>Feedback</a:t>
            </a:r>
          </a:p>
          <a:p>
            <a:endParaRPr lang="en-GB" sz="1600">
              <a:ea typeface="Roboto Medium"/>
              <a:cs typeface="Roboto Medium"/>
            </a:endParaRPr>
          </a:p>
          <a:p>
            <a:endParaRPr lang="en-GB" sz="1600">
              <a:ea typeface="Roboto Medium"/>
              <a:cs typeface="Roboto Medium"/>
            </a:endParaRPr>
          </a:p>
          <a:p>
            <a:endParaRPr lang="en-GB" sz="1600">
              <a:ea typeface="Roboto Medium"/>
              <a:cs typeface="Roboto Medium"/>
            </a:endParaRPr>
          </a:p>
          <a:p>
            <a:endParaRPr lang="en-GB" sz="1600">
              <a:ea typeface="Roboto Medium"/>
              <a:cs typeface="Roboto Medium"/>
            </a:endParaRPr>
          </a:p>
          <a:p>
            <a:endParaRPr lang="en-GB" sz="1600">
              <a:ea typeface="Roboto Medium"/>
              <a:cs typeface="Roboto Medium"/>
            </a:endParaRPr>
          </a:p>
          <a:p>
            <a:endParaRPr lang="en-GB" sz="1600">
              <a:ea typeface="Roboto Medium"/>
              <a:cs typeface="Roboto Medium"/>
            </a:endParaRPr>
          </a:p>
          <a:p>
            <a:r>
              <a:rPr lang="en-GB" sz="1600">
                <a:ea typeface="Roboto Medium"/>
                <a:cs typeface="Roboto Medium"/>
              </a:rPr>
              <a:t>Weblink: </a:t>
            </a:r>
            <a:r>
              <a:rPr lang="en-GB" sz="1600">
                <a:solidFill>
                  <a:schemeClr val="bg2">
                    <a:lumMod val="20000"/>
                    <a:lumOff val="80000"/>
                  </a:schemeClr>
                </a:solidFill>
                <a:ea typeface="Roboto Medium"/>
                <a:cs typeface="Roboto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https://de.surveymonkey.com/r/B5NNSMV</a:t>
            </a:r>
            <a:r>
              <a:rPr lang="en-GB" sz="1600">
                <a:solidFill>
                  <a:schemeClr val="bg2">
                    <a:lumMod val="20000"/>
                    <a:lumOff val="80000"/>
                  </a:schemeClr>
                </a:solidFill>
                <a:ea typeface="Roboto Medium"/>
                <a:cs typeface="Roboto Medium"/>
              </a:rPr>
              <a:t> </a:t>
            </a:r>
            <a:endParaRPr lang="en-GB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GB" sz="1600">
              <a:ea typeface="Roboto Medium"/>
              <a:cs typeface="Roboto Medium"/>
            </a:endParaRPr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D3515889-0FDE-8B82-C6B8-12623C155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69" y="3002674"/>
            <a:ext cx="1361418" cy="135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01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212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98426" y="3573466"/>
            <a:ext cx="1599207" cy="941025"/>
          </a:xfrm>
        </p:spPr>
        <p:txBody>
          <a:bodyPr/>
          <a:lstStyle/>
          <a:p>
            <a:pPr algn="r"/>
            <a:r>
              <a:rPr lang="de-DE" sz="1100">
                <a:ea typeface="+mn-lt"/>
                <a:cs typeface="+mn-lt"/>
              </a:rPr>
              <a:t>Cyril </a:t>
            </a:r>
            <a:r>
              <a:rPr lang="de-DE" sz="1100" err="1">
                <a:ea typeface="+mn-lt"/>
                <a:cs typeface="+mn-lt"/>
              </a:rPr>
              <a:t>Grossenbacher</a:t>
            </a:r>
            <a:endParaRPr lang="de-DE" sz="1100">
              <a:ea typeface="+mn-lt"/>
              <a:cs typeface="+mn-lt"/>
            </a:endParaRPr>
          </a:p>
          <a:p>
            <a:pPr algn="r"/>
            <a:r>
              <a:rPr lang="de-DE" sz="1100" err="1"/>
              <a:t>Khaufra</a:t>
            </a:r>
            <a:r>
              <a:rPr lang="de-DE" sz="1100"/>
              <a:t> </a:t>
            </a:r>
            <a:r>
              <a:rPr lang="de-DE" sz="1100" err="1"/>
              <a:t>Maggini</a:t>
            </a:r>
            <a:endParaRPr lang="de-DE" sz="1100" err="1">
              <a:ea typeface="Roboto Light"/>
              <a:cs typeface="Roboto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CCE6270F-97C8-A1F7-35AE-3FD23ADF2889}"/>
              </a:ext>
            </a:extLst>
          </p:cNvPr>
          <p:cNvSpPr txBox="1">
            <a:spLocks/>
          </p:cNvSpPr>
          <p:nvPr/>
        </p:nvSpPr>
        <p:spPr>
          <a:xfrm>
            <a:off x="426904" y="945055"/>
            <a:ext cx="6238301" cy="15083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cs typeface="Calibri Light"/>
              </a:rPr>
              <a:t>Spring Security And Monitoring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8489E12-991E-01DC-FAE3-B42E0EAD8F54}"/>
              </a:ext>
            </a:extLst>
          </p:cNvPr>
          <p:cNvSpPr txBox="1"/>
          <p:nvPr/>
        </p:nvSpPr>
        <p:spPr>
          <a:xfrm>
            <a:off x="4770303" y="4057650"/>
            <a:ext cx="402391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 algn="r">
              <a:spcAft>
                <a:spcPts val="600"/>
              </a:spcAft>
              <a:buFont typeface="Symbol" panose="05050102010706020507" pitchFamily="18" charset="2"/>
            </a:pPr>
            <a:r>
              <a:rPr lang="en-GB" sz="1400">
                <a:solidFill>
                  <a:srgbClr val="FFFFFF"/>
                </a:solidFill>
                <a:latin typeface="Calibri"/>
                <a:cs typeface="Segoe UI"/>
              </a:rPr>
              <a:t> </a:t>
            </a:r>
            <a:r>
              <a:rPr lang="en-US" sz="1400">
                <a:solidFill>
                  <a:srgbClr val="FFFFFF"/>
                </a:solidFill>
                <a:latin typeface="Calibri"/>
                <a:cs typeface="Segoe UI"/>
              </a:rPr>
              <a:t>​</a:t>
            </a:r>
            <a:endParaRPr lang="de-DE" sz="1400">
              <a:solidFill>
                <a:srgbClr val="FFFFFF"/>
              </a:solidFill>
              <a:latin typeface="Roboto Light"/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5873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D63B058-ABE0-B88C-FD8B-D72B63063F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743" t="21706" r="14743" b="22138"/>
          <a:stretch/>
        </p:blipFill>
        <p:spPr>
          <a:xfrm>
            <a:off x="224569" y="925605"/>
            <a:ext cx="4347432" cy="2235957"/>
          </a:xfrm>
          <a:prstGeom prst="rect">
            <a:avLst/>
          </a:prstGeom>
        </p:spPr>
      </p:pic>
      <p:pic>
        <p:nvPicPr>
          <p:cNvPr id="10" name="Grafik 9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AA79247A-FFA8-1DC9-A77D-4474B1DCF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814" t="17996" r="13943" b="16931"/>
          <a:stretch/>
        </p:blipFill>
        <p:spPr>
          <a:xfrm>
            <a:off x="4489979" y="841070"/>
            <a:ext cx="4734045" cy="3347039"/>
          </a:xfrm>
          <a:prstGeom prst="rect">
            <a:avLst/>
          </a:prstGeom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3C3F71CF-8093-BF1E-CC75-641CC7633ECE}"/>
              </a:ext>
            </a:extLst>
          </p:cNvPr>
          <p:cNvSpPr/>
          <p:nvPr/>
        </p:nvSpPr>
        <p:spPr>
          <a:xfrm>
            <a:off x="-335008" y="-314924"/>
            <a:ext cx="16633920" cy="11237512"/>
          </a:xfrm>
          <a:custGeom>
            <a:avLst/>
            <a:gdLst>
              <a:gd name="connsiteX0" fmla="*/ 5486129 w 16633920"/>
              <a:gd name="connsiteY0" fmla="*/ 1877024 h 11237512"/>
              <a:gd name="connsiteX1" fmla="*/ 5417549 w 16633920"/>
              <a:gd name="connsiteY1" fmla="*/ 1945605 h 11237512"/>
              <a:gd name="connsiteX2" fmla="*/ 5417549 w 16633920"/>
              <a:gd name="connsiteY2" fmla="*/ 2219923 h 11237512"/>
              <a:gd name="connsiteX3" fmla="*/ 5486129 w 16633920"/>
              <a:gd name="connsiteY3" fmla="*/ 2288504 h 11237512"/>
              <a:gd name="connsiteX4" fmla="*/ 8396967 w 16633920"/>
              <a:gd name="connsiteY4" fmla="*/ 2288504 h 11237512"/>
              <a:gd name="connsiteX5" fmla="*/ 8465548 w 16633920"/>
              <a:gd name="connsiteY5" fmla="*/ 2219923 h 11237512"/>
              <a:gd name="connsiteX6" fmla="*/ 8465548 w 16633920"/>
              <a:gd name="connsiteY6" fmla="*/ 1945605 h 11237512"/>
              <a:gd name="connsiteX7" fmla="*/ 8396967 w 16633920"/>
              <a:gd name="connsiteY7" fmla="*/ 1877024 h 11237512"/>
              <a:gd name="connsiteX8" fmla="*/ 0 w 16633920"/>
              <a:gd name="connsiteY8" fmla="*/ 0 h 11237512"/>
              <a:gd name="connsiteX9" fmla="*/ 16633920 w 16633920"/>
              <a:gd name="connsiteY9" fmla="*/ 0 h 11237512"/>
              <a:gd name="connsiteX10" fmla="*/ 16633920 w 16633920"/>
              <a:gd name="connsiteY10" fmla="*/ 11237512 h 11237512"/>
              <a:gd name="connsiteX11" fmla="*/ 0 w 16633920"/>
              <a:gd name="connsiteY11" fmla="*/ 11237512 h 1123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633920" h="11237512">
                <a:moveTo>
                  <a:pt x="5486129" y="1877024"/>
                </a:moveTo>
                <a:cubicBezTo>
                  <a:pt x="5448253" y="1877024"/>
                  <a:pt x="5417549" y="1907729"/>
                  <a:pt x="5417549" y="1945605"/>
                </a:cubicBezTo>
                <a:lnTo>
                  <a:pt x="5417549" y="2219923"/>
                </a:lnTo>
                <a:cubicBezTo>
                  <a:pt x="5417549" y="2257799"/>
                  <a:pt x="5448253" y="2288504"/>
                  <a:pt x="5486129" y="2288504"/>
                </a:cubicBezTo>
                <a:lnTo>
                  <a:pt x="8396967" y="2288504"/>
                </a:lnTo>
                <a:cubicBezTo>
                  <a:pt x="8434843" y="2288504"/>
                  <a:pt x="8465548" y="2257799"/>
                  <a:pt x="8465548" y="2219923"/>
                </a:cubicBezTo>
                <a:lnTo>
                  <a:pt x="8465548" y="1945605"/>
                </a:lnTo>
                <a:cubicBezTo>
                  <a:pt x="8465548" y="1907729"/>
                  <a:pt x="8434843" y="1877024"/>
                  <a:pt x="8396967" y="1877024"/>
                </a:cubicBezTo>
                <a:close/>
                <a:moveTo>
                  <a:pt x="0" y="0"/>
                </a:moveTo>
                <a:lnTo>
                  <a:pt x="16633920" y="0"/>
                </a:lnTo>
                <a:lnTo>
                  <a:pt x="16633920" y="11237512"/>
                </a:lnTo>
                <a:lnTo>
                  <a:pt x="0" y="11237512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2720E83-072A-4283-450A-5FEDD2ECB4C8}"/>
              </a:ext>
            </a:extLst>
          </p:cNvPr>
          <p:cNvSpPr txBox="1"/>
          <p:nvPr/>
        </p:nvSpPr>
        <p:spPr>
          <a:xfrm>
            <a:off x="1714499" y="3475167"/>
            <a:ext cx="26670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 err="1"/>
              <a:t>Result</a:t>
            </a:r>
            <a:r>
              <a:rPr lang="de-CH" sz="1600"/>
              <a:t> </a:t>
            </a:r>
            <a:r>
              <a:rPr lang="de-CH" sz="1600" err="1"/>
              <a:t>of</a:t>
            </a:r>
            <a:r>
              <a:rPr lang="de-CH" sz="1600"/>
              <a:t> </a:t>
            </a:r>
            <a:r>
              <a:rPr lang="de-CH" sz="1600" err="1"/>
              <a:t>content</a:t>
            </a:r>
            <a:r>
              <a:rPr lang="de-CH" sz="1600"/>
              <a:t> </a:t>
            </a:r>
            <a:r>
              <a:rPr lang="de-CH" sz="1600" err="1"/>
              <a:t>negotiation</a:t>
            </a:r>
            <a:endParaRPr lang="de-CH" sz="160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93DEE07-D22C-7205-B4AA-85ECFDD38531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 flipH="1">
            <a:off x="3048000" y="1973580"/>
            <a:ext cx="2103121" cy="150158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D63B058-ABE0-B88C-FD8B-D72B63063F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743" t="21706" r="14743" b="22138"/>
          <a:stretch/>
        </p:blipFill>
        <p:spPr>
          <a:xfrm>
            <a:off x="224569" y="925605"/>
            <a:ext cx="4347432" cy="2235957"/>
          </a:xfrm>
          <a:prstGeom prst="rect">
            <a:avLst/>
          </a:prstGeom>
        </p:spPr>
      </p:pic>
      <p:pic>
        <p:nvPicPr>
          <p:cNvPr id="10" name="Grafik 9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AA79247A-FFA8-1DC9-A77D-4474B1DCF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814" t="17996" r="13943" b="16931"/>
          <a:stretch/>
        </p:blipFill>
        <p:spPr>
          <a:xfrm>
            <a:off x="4489979" y="841070"/>
            <a:ext cx="4734045" cy="33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1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</a:t>
            </a:r>
            <a:r>
              <a:rPr lang="de-DE" err="1"/>
              <a:t>Retrieve</a:t>
            </a:r>
            <a:r>
              <a:rPr lang="de-DE"/>
              <a:t> Image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8FEB96A-2874-F5A6-511F-87758293C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9" name="Grafik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E7AAFBD-A901-623E-9123-9782637C0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386" t="22638" r="14306" b="23938"/>
          <a:stretch/>
        </p:blipFill>
        <p:spPr>
          <a:xfrm>
            <a:off x="92808" y="864221"/>
            <a:ext cx="4790920" cy="21571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E82387-9363-D2A9-D076-B8DACE2666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866" t="19803" r="15032" b="19662"/>
          <a:stretch/>
        </p:blipFill>
        <p:spPr>
          <a:xfrm>
            <a:off x="4877969" y="877659"/>
            <a:ext cx="4266031" cy="29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87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dirty="0" smtClean="0"/>
              <a:pPr/>
              <a:t>25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– Added HTTP Methods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4283D6FA-7D50-58B2-6615-F8BA8996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955984"/>
              </p:ext>
            </p:extLst>
          </p:nvPr>
        </p:nvGraphicFramePr>
        <p:xfrm>
          <a:off x="354209" y="1287552"/>
          <a:ext cx="8442550" cy="25878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275">
                  <a:extLst>
                    <a:ext uri="{9D8B030D-6E8A-4147-A177-3AD203B41FA5}">
                      <a16:colId xmlns:a16="http://schemas.microsoft.com/office/drawing/2014/main" val="2649294673"/>
                    </a:ext>
                  </a:extLst>
                </a:gridCol>
                <a:gridCol w="4221275">
                  <a:extLst>
                    <a:ext uri="{9D8B030D-6E8A-4147-A177-3AD203B41FA5}">
                      <a16:colId xmlns:a16="http://schemas.microsoft.com/office/drawing/2014/main" val="3336694219"/>
                    </a:ext>
                  </a:extLst>
                </a:gridCol>
              </a:tblGrid>
              <a:tr h="548737">
                <a:tc>
                  <a:txBody>
                    <a:bodyPr/>
                    <a:lstStyle/>
                    <a:p>
                      <a:r>
                        <a:rPr lang="de-CH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37902"/>
                  </a:ext>
                </a:extLst>
              </a:tr>
              <a:tr h="548737">
                <a:tc>
                  <a:txBody>
                    <a:bodyPr/>
                    <a:lstStyle/>
                    <a:p>
                      <a:r>
                        <a:rPr lang="de-CH"/>
                        <a:t>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/>
                        <a:t>Request </a:t>
                      </a:r>
                      <a:r>
                        <a:rPr lang="de-CH" err="1"/>
                        <a:t>for</a:t>
                      </a:r>
                      <a:r>
                        <a:rPr lang="de-CH"/>
                        <a:t> update </a:t>
                      </a:r>
                      <a:r>
                        <a:rPr lang="de-CH" err="1"/>
                        <a:t>of</a:t>
                      </a:r>
                      <a:r>
                        <a:rPr lang="de-CH"/>
                        <a:t> an </a:t>
                      </a:r>
                      <a:r>
                        <a:rPr lang="de-CH" err="1"/>
                        <a:t>already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existing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server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resource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712641"/>
                  </a:ext>
                </a:extLst>
              </a:tr>
              <a:tr h="699509">
                <a:tc>
                  <a:txBody>
                    <a:bodyPr/>
                    <a:lstStyle/>
                    <a:p>
                      <a:r>
                        <a:rPr lang="de-CH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/>
                        <a:t>Request </a:t>
                      </a:r>
                      <a:r>
                        <a:rPr lang="de-CH" err="1"/>
                        <a:t>for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deletion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of</a:t>
                      </a:r>
                      <a:r>
                        <a:rPr lang="de-CH"/>
                        <a:t> a </a:t>
                      </a:r>
                      <a:r>
                        <a:rPr lang="de-CH" err="1"/>
                        <a:t>server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resource</a:t>
                      </a:r>
                      <a:r>
                        <a:rPr lang="de-CH"/>
                        <a:t>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83601"/>
                  </a:ext>
                </a:extLst>
              </a:tr>
              <a:tr h="699509">
                <a:tc>
                  <a:txBody>
                    <a:bodyPr/>
                    <a:lstStyle/>
                    <a:p>
                      <a:r>
                        <a:rPr lang="de-CH"/>
                        <a:t>TRACE*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/>
                        <a:t>Request </a:t>
                      </a:r>
                      <a:r>
                        <a:rPr lang="de-CH" err="1"/>
                        <a:t>for</a:t>
                      </a:r>
                      <a:r>
                        <a:rPr lang="de-CH"/>
                        <a:t> loop back </a:t>
                      </a:r>
                      <a:r>
                        <a:rPr lang="de-CH" err="1"/>
                        <a:t>of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request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55099"/>
                  </a:ext>
                </a:extLst>
              </a:tr>
            </a:tbl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050E59A-ABB4-0C8C-95FE-F842812A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BD6D79-DF13-46F4-9FE9-239F40B07DD6}"/>
              </a:ext>
            </a:extLst>
          </p:cNvPr>
          <p:cNvSpPr txBox="1"/>
          <p:nvPr/>
        </p:nvSpPr>
        <p:spPr>
          <a:xfrm>
            <a:off x="262356" y="3899842"/>
            <a:ext cx="8303654" cy="4154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CH" sz="1050" i="1">
                <a:solidFill>
                  <a:schemeClr val="bg1"/>
                </a:solidFill>
              </a:rPr>
              <a:t>Source: </a:t>
            </a:r>
            <a:r>
              <a:rPr lang="de-CH" sz="1050" i="1">
                <a:solidFill>
                  <a:schemeClr val="bg1"/>
                </a:solidFill>
                <a:ea typeface="+mn-lt"/>
                <a:cs typeface="+mn-lt"/>
              </a:rPr>
              <a:t>https://datatracker.ietf.org/doc/html/rfc2068#section-9</a:t>
            </a:r>
            <a:endParaRPr lang="de-DE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de-CH" sz="1050" i="1">
                <a:solidFill>
                  <a:schemeClr val="bg1"/>
                </a:solidFill>
                <a:ea typeface="Roboto Light"/>
                <a:cs typeface="Roboto Light"/>
              </a:rPr>
              <a:t>               </a:t>
            </a:r>
            <a:r>
              <a:rPr lang="de-CH" sz="1050" i="1">
                <a:solidFill>
                  <a:schemeClr val="bg1"/>
                </a:solidFill>
                <a:ea typeface="+mn-lt"/>
                <a:cs typeface="+mn-lt"/>
              </a:rPr>
              <a:t>https://my.f5.com/manage/s/article/K85840901</a:t>
            </a:r>
            <a:endParaRPr lang="de-CH" sz="1050" i="1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4261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dirty="0" smtClean="0"/>
              <a:pPr/>
              <a:t>26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</a:t>
            </a:r>
            <a:r>
              <a:rPr lang="de-DE" err="1"/>
              <a:t>Added</a:t>
            </a:r>
            <a:r>
              <a:rPr lang="de-DE"/>
              <a:t> HTTP Status </a:t>
            </a:r>
            <a:r>
              <a:rPr lang="de-DE" err="1"/>
              <a:t>codes</a:t>
            </a:r>
            <a:endParaRPr lang="de-DE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4283D6FA-7D50-58B2-6615-F8BA8996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23275"/>
              </p:ext>
            </p:extLst>
          </p:nvPr>
        </p:nvGraphicFramePr>
        <p:xfrm>
          <a:off x="346689" y="1099560"/>
          <a:ext cx="8572285" cy="30127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3173">
                  <a:extLst>
                    <a:ext uri="{9D8B030D-6E8A-4147-A177-3AD203B41FA5}">
                      <a16:colId xmlns:a16="http://schemas.microsoft.com/office/drawing/2014/main" val="2649294673"/>
                    </a:ext>
                  </a:extLst>
                </a:gridCol>
                <a:gridCol w="3280485">
                  <a:extLst>
                    <a:ext uri="{9D8B030D-6E8A-4147-A177-3AD203B41FA5}">
                      <a16:colId xmlns:a16="http://schemas.microsoft.com/office/drawing/2014/main" val="1991069228"/>
                    </a:ext>
                  </a:extLst>
                </a:gridCol>
                <a:gridCol w="827171">
                  <a:extLst>
                    <a:ext uri="{9D8B030D-6E8A-4147-A177-3AD203B41FA5}">
                      <a16:colId xmlns:a16="http://schemas.microsoft.com/office/drawing/2014/main" val="3866428584"/>
                    </a:ext>
                  </a:extLst>
                </a:gridCol>
                <a:gridCol w="3731456">
                  <a:extLst>
                    <a:ext uri="{9D8B030D-6E8A-4147-A177-3AD203B41FA5}">
                      <a16:colId xmlns:a16="http://schemas.microsoft.com/office/drawing/2014/main" val="3222187413"/>
                    </a:ext>
                  </a:extLst>
                </a:gridCol>
              </a:tblGrid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 err="1">
                          <a:solidFill>
                            <a:srgbClr val="FFFFFF"/>
                          </a:solidFill>
                          <a:latin typeface="Roboto Light"/>
                        </a:rPr>
                        <a:t>Signification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>
                          <a:solidFill>
                            <a:srgbClr val="FFFFFF"/>
                          </a:solidFill>
                          <a:latin typeface="Roboto Light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CH" sz="1800" b="1" i="0" u="none" strike="noStrike" noProof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3790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Continue</a:t>
                      </a:r>
                      <a:endParaRPr lang="de-DE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303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</a:rPr>
                        <a:t>See </a:t>
                      </a:r>
                      <a:r>
                        <a:rPr lang="de-DE" sz="1800" b="0" i="0" u="none" strike="noStrike" baseline="0" noProof="0" err="1">
                          <a:solidFill>
                            <a:srgbClr val="000000"/>
                          </a:solidFill>
                        </a:rPr>
                        <a:t>other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712641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err="1"/>
                        <a:t>Switching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Protocols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Use Proxy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83601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Non </a:t>
                      </a:r>
                      <a:r>
                        <a:rPr lang="de-CH" err="1"/>
                        <a:t>Authoritative</a:t>
                      </a:r>
                      <a:r>
                        <a:rPr lang="de-CH"/>
                        <a:t>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CH" sz="1800" b="0" i="0" u="none" strike="noStrike" noProof="0">
                        <a:solidFill>
                          <a:srgbClr val="000000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48591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 err="1"/>
                        <a:t>Reset</a:t>
                      </a:r>
                      <a:r>
                        <a:rPr lang="de-CH"/>
                        <a:t> Content</a:t>
                      </a:r>
                      <a:endParaRPr lang="de-CH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CH" sz="1800" b="0" i="0" u="none" strike="noStrike" noProof="0">
                        <a:solidFill>
                          <a:srgbClr val="000000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65523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Partial </a:t>
                      </a:r>
                      <a:r>
                        <a:rPr lang="de-CH" err="1"/>
                        <a:t>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C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309460"/>
                  </a:ext>
                </a:extLst>
              </a:tr>
            </a:tbl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050E59A-ABB4-0C8C-95FE-F842812A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BD6D79-DF13-46F4-9FE9-239F40B07DD6}"/>
              </a:ext>
            </a:extLst>
          </p:cNvPr>
          <p:cNvSpPr txBox="1"/>
          <p:nvPr/>
        </p:nvSpPr>
        <p:spPr>
          <a:xfrm>
            <a:off x="273186" y="4467360"/>
            <a:ext cx="8303654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CH" sz="1050" i="1">
                <a:solidFill>
                  <a:srgbClr val="FFFFFF"/>
                </a:solidFill>
                <a:ea typeface="+mn-lt"/>
                <a:cs typeface="+mn-lt"/>
              </a:rPr>
              <a:t>Source: https://datatracker.ietf.org/doc/html/rfc2068#section-10.1</a:t>
            </a:r>
            <a:endParaRPr lang="de-DE" i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4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HTTP Status </a:t>
            </a:r>
            <a:r>
              <a:rPr lang="de-DE" err="1"/>
              <a:t>codes</a:t>
            </a:r>
            <a:endParaRPr lang="de-DE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4283D6FA-7D50-58B2-6615-F8BA8996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581977"/>
              </p:ext>
            </p:extLst>
          </p:nvPr>
        </p:nvGraphicFramePr>
        <p:xfrm>
          <a:off x="346689" y="1099560"/>
          <a:ext cx="8572285" cy="35148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3173">
                  <a:extLst>
                    <a:ext uri="{9D8B030D-6E8A-4147-A177-3AD203B41FA5}">
                      <a16:colId xmlns:a16="http://schemas.microsoft.com/office/drawing/2014/main" val="2649294673"/>
                    </a:ext>
                  </a:extLst>
                </a:gridCol>
                <a:gridCol w="3280485">
                  <a:extLst>
                    <a:ext uri="{9D8B030D-6E8A-4147-A177-3AD203B41FA5}">
                      <a16:colId xmlns:a16="http://schemas.microsoft.com/office/drawing/2014/main" val="1991069228"/>
                    </a:ext>
                  </a:extLst>
                </a:gridCol>
                <a:gridCol w="827171">
                  <a:extLst>
                    <a:ext uri="{9D8B030D-6E8A-4147-A177-3AD203B41FA5}">
                      <a16:colId xmlns:a16="http://schemas.microsoft.com/office/drawing/2014/main" val="3866428584"/>
                    </a:ext>
                  </a:extLst>
                </a:gridCol>
                <a:gridCol w="3731456">
                  <a:extLst>
                    <a:ext uri="{9D8B030D-6E8A-4147-A177-3AD203B41FA5}">
                      <a16:colId xmlns:a16="http://schemas.microsoft.com/office/drawing/2014/main" val="3222187413"/>
                    </a:ext>
                  </a:extLst>
                </a:gridCol>
              </a:tblGrid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 err="1">
                          <a:solidFill>
                            <a:srgbClr val="FFFFFF"/>
                          </a:solidFill>
                          <a:latin typeface="Roboto Light"/>
                        </a:rPr>
                        <a:t>Signification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>
                          <a:solidFill>
                            <a:srgbClr val="FFFFFF"/>
                          </a:solidFill>
                          <a:latin typeface="Roboto Light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 err="1">
                          <a:solidFill>
                            <a:srgbClr val="FFFFFF"/>
                          </a:solidFill>
                        </a:rPr>
                        <a:t>Signification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3790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Payment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410</a:t>
                      </a:r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</a:rPr>
                        <a:t>Gone</a:t>
                      </a:r>
                      <a:endParaRPr lang="de-DE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712641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Method not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allowed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411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Length</a:t>
                      </a: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 </a:t>
                      </a:r>
                      <a:r>
                        <a:rPr lang="de-DE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required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83601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406</a:t>
                      </a:r>
                      <a:endParaRPr lang="de-CH" sz="1800" b="0" i="0" u="none" strike="noStrike" noProof="0">
                        <a:solidFill>
                          <a:srgbClr val="000000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Not </a:t>
                      </a:r>
                      <a:r>
                        <a:rPr lang="de-CH" err="1"/>
                        <a:t>Acceptable</a:t>
                      </a:r>
                      <a:endParaRPr lang="de-DE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Precondition</a:t>
                      </a: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failed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48591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Proxy </a:t>
                      </a:r>
                      <a:r>
                        <a:rPr lang="de-CH" err="1"/>
                        <a:t>authentication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Request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entity</a:t>
                      </a: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too</a:t>
                      </a: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 large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65523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Request </a:t>
                      </a:r>
                      <a:r>
                        <a:rPr lang="de-CH" err="1"/>
                        <a:t>timeout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Request URI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too</a:t>
                      </a: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258094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Conflict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Unsupported</a:t>
                      </a: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media</a:t>
                      </a: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66376"/>
                  </a:ext>
                </a:extLst>
              </a:tr>
            </a:tbl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050E59A-ABB4-0C8C-95FE-F842812A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BD6D79-DF13-46F4-9FE9-239F40B07DD6}"/>
              </a:ext>
            </a:extLst>
          </p:cNvPr>
          <p:cNvSpPr txBox="1"/>
          <p:nvPr/>
        </p:nvSpPr>
        <p:spPr>
          <a:xfrm>
            <a:off x="273186" y="4600209"/>
            <a:ext cx="8303654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CH" sz="1050" i="1">
                <a:solidFill>
                  <a:schemeClr val="bg1"/>
                </a:solidFill>
              </a:rPr>
              <a:t>Source: https://datatracker.ietf.org/doc/html/rfc2068#section-10.1</a:t>
            </a:r>
            <a:endParaRPr lang="de-DE">
              <a:solidFill>
                <a:srgbClr val="000000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66388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HTTP/1.1 - HTTP Status </a:t>
            </a:r>
            <a:r>
              <a:rPr lang="de-DE" err="1"/>
              <a:t>codes</a:t>
            </a:r>
            <a:endParaRPr lang="de-DE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4283D6FA-7D50-58B2-6615-F8BA8996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51719"/>
              </p:ext>
            </p:extLst>
          </p:nvPr>
        </p:nvGraphicFramePr>
        <p:xfrm>
          <a:off x="346689" y="1099560"/>
          <a:ext cx="8572285" cy="10042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3173">
                  <a:extLst>
                    <a:ext uri="{9D8B030D-6E8A-4147-A177-3AD203B41FA5}">
                      <a16:colId xmlns:a16="http://schemas.microsoft.com/office/drawing/2014/main" val="2649294673"/>
                    </a:ext>
                  </a:extLst>
                </a:gridCol>
                <a:gridCol w="3280485">
                  <a:extLst>
                    <a:ext uri="{9D8B030D-6E8A-4147-A177-3AD203B41FA5}">
                      <a16:colId xmlns:a16="http://schemas.microsoft.com/office/drawing/2014/main" val="1991069228"/>
                    </a:ext>
                  </a:extLst>
                </a:gridCol>
                <a:gridCol w="827171">
                  <a:extLst>
                    <a:ext uri="{9D8B030D-6E8A-4147-A177-3AD203B41FA5}">
                      <a16:colId xmlns:a16="http://schemas.microsoft.com/office/drawing/2014/main" val="3866428584"/>
                    </a:ext>
                  </a:extLst>
                </a:gridCol>
                <a:gridCol w="3731456">
                  <a:extLst>
                    <a:ext uri="{9D8B030D-6E8A-4147-A177-3AD203B41FA5}">
                      <a16:colId xmlns:a16="http://schemas.microsoft.com/office/drawing/2014/main" val="3222187413"/>
                    </a:ext>
                  </a:extLst>
                </a:gridCol>
              </a:tblGrid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 err="1">
                          <a:solidFill>
                            <a:srgbClr val="FFFFFF"/>
                          </a:solidFill>
                          <a:latin typeface="Roboto Light"/>
                        </a:rPr>
                        <a:t>Signification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>
                          <a:solidFill>
                            <a:srgbClr val="FFFFFF"/>
                          </a:solidFill>
                          <a:latin typeface="Roboto Light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1" i="0" u="none" strike="noStrike" noProof="0" err="1">
                          <a:solidFill>
                            <a:srgbClr val="FFFFFF"/>
                          </a:solidFill>
                        </a:rPr>
                        <a:t>Signification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3790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CH"/>
                        <a:t>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noProof="0">
                          <a:solidFill>
                            <a:srgbClr val="000000"/>
                          </a:solidFill>
                          <a:latin typeface="Roboto Light"/>
                        </a:rPr>
                        <a:t>Gateway </a:t>
                      </a:r>
                      <a:r>
                        <a:rPr lang="de-CH" sz="1800" b="0" i="0" u="none" strike="noStrike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timeout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505</a:t>
                      </a:r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800" b="0" i="0" u="none" strike="noStrike" baseline="0" noProof="0">
                          <a:solidFill>
                            <a:srgbClr val="000000"/>
                          </a:solidFill>
                          <a:latin typeface="Roboto Light"/>
                        </a:rPr>
                        <a:t>HTTP Version not </a:t>
                      </a:r>
                      <a:r>
                        <a:rPr lang="de-CH" sz="1800" b="0" i="0" u="none" strike="noStrike" baseline="0" noProof="0" err="1">
                          <a:solidFill>
                            <a:srgbClr val="000000"/>
                          </a:solidFill>
                          <a:latin typeface="Roboto Light"/>
                        </a:rPr>
                        <a:t>supported</a:t>
                      </a:r>
                      <a:endParaRPr lang="de-DE" sz="1800" b="0" i="0" u="none" strike="noStrike" baseline="0" noProof="0" err="1">
                        <a:solidFill>
                          <a:srgbClr val="000000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712641"/>
                  </a:ext>
                </a:extLst>
              </a:tr>
            </a:tbl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050E59A-ABB4-0C8C-95FE-F842812A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BD6D79-DF13-46F4-9FE9-239F40B07DD6}"/>
              </a:ext>
            </a:extLst>
          </p:cNvPr>
          <p:cNvSpPr txBox="1"/>
          <p:nvPr/>
        </p:nvSpPr>
        <p:spPr>
          <a:xfrm>
            <a:off x="273186" y="4600209"/>
            <a:ext cx="8303654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CH" sz="1050" i="1">
                <a:solidFill>
                  <a:schemeClr val="bg1"/>
                </a:solidFill>
              </a:rPr>
              <a:t>Source: https://datatracker.ietf.org/doc/html/rfc2068#section-10.1</a:t>
            </a:r>
            <a:endParaRPr lang="de-DE">
              <a:solidFill>
                <a:srgbClr val="000000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93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29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 – Working Group</a:t>
            </a:r>
            <a:endParaRPr lang="de-DE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050E59A-ABB4-0C8C-95FE-F842812A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BD6D79-DF13-46F4-9FE9-239F40B07DD6}"/>
              </a:ext>
            </a:extLst>
          </p:cNvPr>
          <p:cNvSpPr txBox="1"/>
          <p:nvPr/>
        </p:nvSpPr>
        <p:spPr>
          <a:xfrm>
            <a:off x="273186" y="4600209"/>
            <a:ext cx="8303654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CH" sz="1050" i="1">
                <a:solidFill>
                  <a:schemeClr val="bg1"/>
                </a:solidFill>
              </a:rPr>
              <a:t>Source: https://datatracker.ietf.org/doc/html/rfc2068#section-10.1</a:t>
            </a:r>
            <a:endParaRPr lang="de-DE">
              <a:solidFill>
                <a:srgbClr val="000000"/>
              </a:solidFill>
              <a:ea typeface="Roboto Light"/>
              <a:cs typeface="Roboto Ligh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E9F4B59-CB6A-3782-8BD2-C365EF6369D4}"/>
              </a:ext>
            </a:extLst>
          </p:cNvPr>
          <p:cNvSpPr txBox="1"/>
          <p:nvPr/>
        </p:nvSpPr>
        <p:spPr>
          <a:xfrm>
            <a:off x="357940" y="1282867"/>
            <a:ext cx="415691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</a:pPr>
            <a:r>
              <a:rPr lang="en-US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IETF HTTP Working Group (httpwg.org)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err="1"/>
              <a:t>security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>
              <a:solidFill>
                <a:schemeClr val="bg1"/>
              </a:solidFill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Authentication Types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Cors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56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err="1"/>
              <a:t>security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Authentication Types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Cors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3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 Basics / </a:t>
            </a:r>
            <a:r>
              <a:rPr lang="de-DE">
                <a:ea typeface="+mn-lt"/>
                <a:cs typeface="+mn-lt"/>
              </a:rPr>
              <a:t>Authentication vs. 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de-CH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Authentication vs. Authorization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b="1">
              <a:solidFill>
                <a:schemeClr val="bg1"/>
              </a:solidFill>
              <a:ea typeface="Roboto Light"/>
              <a:cs typeface="Roboto Ligh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E0B3CE-3305-B082-6817-28D5CED8D39E}"/>
              </a:ext>
            </a:extLst>
          </p:cNvPr>
          <p:cNvSpPr txBox="1">
            <a:spLocks/>
          </p:cNvSpPr>
          <p:nvPr/>
        </p:nvSpPr>
        <p:spPr>
          <a:xfrm>
            <a:off x="636454" y="13677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4D6DB697-C8B4-97ED-31C0-D0A9466EF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56225"/>
              </p:ext>
            </p:extLst>
          </p:nvPr>
        </p:nvGraphicFramePr>
        <p:xfrm>
          <a:off x="370740" y="1310852"/>
          <a:ext cx="8453528" cy="27777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6764">
                  <a:extLst>
                    <a:ext uri="{9D8B030D-6E8A-4147-A177-3AD203B41FA5}">
                      <a16:colId xmlns:a16="http://schemas.microsoft.com/office/drawing/2014/main" val="1011706327"/>
                    </a:ext>
                  </a:extLst>
                </a:gridCol>
                <a:gridCol w="4226764">
                  <a:extLst>
                    <a:ext uri="{9D8B030D-6E8A-4147-A177-3AD203B41FA5}">
                      <a16:colId xmlns:a16="http://schemas.microsoft.com/office/drawing/2014/main" val="1855242998"/>
                    </a:ext>
                  </a:extLst>
                </a:gridCol>
              </a:tblGrid>
              <a:tr h="477896">
                <a:tc>
                  <a:txBody>
                    <a:bodyPr/>
                    <a:lstStyle/>
                    <a:p>
                      <a:r>
                        <a:rPr lang="de-DE"/>
                        <a:t>Authentication (</a:t>
                      </a:r>
                      <a:r>
                        <a:rPr lang="de-DE" err="1"/>
                        <a:t>usually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first</a:t>
                      </a:r>
                      <a:r>
                        <a:rPr lang="de-DE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Authorization</a:t>
                      </a:r>
                      <a:r>
                        <a:rPr lang="de-DE"/>
                        <a:t> (</a:t>
                      </a:r>
                      <a:r>
                        <a:rPr lang="de-DE" err="1"/>
                        <a:t>usually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second</a:t>
                      </a:r>
                      <a:r>
                        <a:rPr lang="de-DE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764857"/>
                  </a:ext>
                </a:extLst>
              </a:tr>
              <a:tr h="627241">
                <a:tc>
                  <a:txBody>
                    <a:bodyPr/>
                    <a:lstStyle/>
                    <a:p>
                      <a:r>
                        <a:rPr lang="de-DE" err="1"/>
                        <a:t>Is</a:t>
                      </a:r>
                      <a:r>
                        <a:rPr lang="de-DE"/>
                        <a:t> Client </a:t>
                      </a:r>
                      <a:r>
                        <a:rPr lang="de-DE" err="1"/>
                        <a:t>who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they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say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they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are</a:t>
                      </a:r>
                      <a:r>
                        <a:rPr lang="de-DE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What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can</a:t>
                      </a:r>
                      <a:r>
                        <a:rPr lang="de-DE"/>
                        <a:t> Client </a:t>
                      </a:r>
                      <a:r>
                        <a:rPr lang="de-DE" err="1"/>
                        <a:t>access</a:t>
                      </a:r>
                      <a:r>
                        <a:rPr lang="de-DE"/>
                        <a:t>? And </a:t>
                      </a:r>
                      <a:r>
                        <a:rPr lang="de-DE" err="1"/>
                        <a:t>what</a:t>
                      </a:r>
                      <a:r>
                        <a:rPr lang="de-DE"/>
                        <a:t> not?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009733"/>
                  </a:ext>
                </a:extLst>
              </a:tr>
              <a:tr h="836319">
                <a:tc>
                  <a:txBody>
                    <a:bodyPr/>
                    <a:lstStyle/>
                    <a:p>
                      <a:r>
                        <a:rPr lang="de-DE" err="1"/>
                        <a:t>Does</a:t>
                      </a:r>
                      <a:r>
                        <a:rPr lang="de-DE"/>
                        <a:t> Client </a:t>
                      </a:r>
                      <a:r>
                        <a:rPr lang="de-DE" err="1"/>
                        <a:t>have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required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credentials</a:t>
                      </a:r>
                      <a:r>
                        <a:rPr lang="de-DE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What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level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of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access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does</a:t>
                      </a:r>
                      <a:r>
                        <a:rPr lang="de-DE"/>
                        <a:t> Client </a:t>
                      </a:r>
                      <a:r>
                        <a:rPr lang="de-DE" err="1"/>
                        <a:t>have</a:t>
                      </a:r>
                      <a:r>
                        <a:rPr lang="de-DE"/>
                        <a:t>?</a:t>
                      </a:r>
                    </a:p>
                    <a:p>
                      <a:pPr lvl="0">
                        <a:buNone/>
                      </a:pPr>
                      <a:r>
                        <a:rPr lang="de-DE"/>
                        <a:t>(CRUD)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41764"/>
                  </a:ext>
                </a:extLst>
              </a:tr>
              <a:tr h="836319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err="1"/>
                        <a:t>What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policies</a:t>
                      </a:r>
                      <a:r>
                        <a:rPr lang="de-DE"/>
                        <a:t> and </a:t>
                      </a:r>
                      <a:r>
                        <a:rPr lang="de-DE" err="1"/>
                        <a:t>rules</a:t>
                      </a:r>
                      <a:r>
                        <a:rPr lang="de-DE"/>
                        <a:t> do </a:t>
                      </a:r>
                      <a:r>
                        <a:rPr lang="de-DE" err="1"/>
                        <a:t>apply</a:t>
                      </a:r>
                      <a:r>
                        <a:rPr lang="de-DE"/>
                        <a:t> </a:t>
                      </a:r>
                      <a:r>
                        <a:rPr lang="de-DE" err="1"/>
                        <a:t>to</a:t>
                      </a:r>
                      <a:r>
                        <a:rPr lang="de-DE"/>
                        <a:t> Client?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61369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4BEB8FA0-6353-D78F-99CC-0BEB25EC38CC}"/>
              </a:ext>
            </a:extLst>
          </p:cNvPr>
          <p:cNvSpPr txBox="1"/>
          <p:nvPr/>
        </p:nvSpPr>
        <p:spPr>
          <a:xfrm>
            <a:off x="376852" y="4142526"/>
            <a:ext cx="7745239" cy="107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>
              <a:spcAft>
                <a:spcPts val="600"/>
              </a:spcAft>
              <a:buFont typeface="Symbol" panose="05050102010706020507" pitchFamily="18" charset="2"/>
            </a:pPr>
            <a:r>
              <a:rPr lang="en-US" sz="700" i="1">
                <a:solidFill>
                  <a:srgbClr val="FFFFFF"/>
                </a:solidFill>
              </a:rPr>
              <a:t>Source: https://auth0.com/docs/get-started/identity-fundamentals/authentication-and-authorization</a:t>
            </a:r>
            <a:endParaRPr lang="de-DE" sz="700" i="1"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0744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 Basics / Authentication </a:t>
            </a:r>
            <a:r>
              <a:rPr lang="de-DE" err="1"/>
              <a:t>Factors</a:t>
            </a:r>
            <a:endParaRPr lang="de-CH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Authentication Factors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Tabelle 14">
            <a:extLst>
              <a:ext uri="{FF2B5EF4-FFF2-40B4-BE49-F238E27FC236}">
                <a16:creationId xmlns:a16="http://schemas.microsoft.com/office/drawing/2014/main" id="{9378B0BD-76A2-7BD2-8E23-840F00D4E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822201"/>
              </p:ext>
            </p:extLst>
          </p:nvPr>
        </p:nvGraphicFramePr>
        <p:xfrm>
          <a:off x="373455" y="1159975"/>
          <a:ext cx="8447910" cy="20666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9582">
                  <a:extLst>
                    <a:ext uri="{9D8B030D-6E8A-4147-A177-3AD203B41FA5}">
                      <a16:colId xmlns:a16="http://schemas.microsoft.com/office/drawing/2014/main" val="1197885599"/>
                    </a:ext>
                  </a:extLst>
                </a:gridCol>
                <a:gridCol w="1689582">
                  <a:extLst>
                    <a:ext uri="{9D8B030D-6E8A-4147-A177-3AD203B41FA5}">
                      <a16:colId xmlns:a16="http://schemas.microsoft.com/office/drawing/2014/main" val="1543486547"/>
                    </a:ext>
                  </a:extLst>
                </a:gridCol>
                <a:gridCol w="1689582">
                  <a:extLst>
                    <a:ext uri="{9D8B030D-6E8A-4147-A177-3AD203B41FA5}">
                      <a16:colId xmlns:a16="http://schemas.microsoft.com/office/drawing/2014/main" val="157174142"/>
                    </a:ext>
                  </a:extLst>
                </a:gridCol>
                <a:gridCol w="1689582">
                  <a:extLst>
                    <a:ext uri="{9D8B030D-6E8A-4147-A177-3AD203B41FA5}">
                      <a16:colId xmlns:a16="http://schemas.microsoft.com/office/drawing/2014/main" val="34228916"/>
                    </a:ext>
                  </a:extLst>
                </a:gridCol>
                <a:gridCol w="1689582">
                  <a:extLst>
                    <a:ext uri="{9D8B030D-6E8A-4147-A177-3AD203B41FA5}">
                      <a16:colId xmlns:a16="http://schemas.microsoft.com/office/drawing/2014/main" val="267737624"/>
                    </a:ext>
                  </a:extLst>
                </a:gridCol>
              </a:tblGrid>
              <a:tr h="511069">
                <a:tc>
                  <a:txBody>
                    <a:bodyPr/>
                    <a:lstStyle/>
                    <a:p>
                      <a:r>
                        <a:rPr lang="de-DE"/>
                        <a:t>Knowledge </a:t>
                      </a:r>
                      <a:br>
                        <a:rPr lang="de-DE"/>
                      </a:br>
                      <a:r>
                        <a:rPr lang="de-DE" sz="1050" b="0" i="1" err="1"/>
                        <a:t>something</a:t>
                      </a:r>
                      <a:r>
                        <a:rPr lang="de-DE" sz="1050" b="0" i="1"/>
                        <a:t> </a:t>
                      </a:r>
                      <a:r>
                        <a:rPr lang="de-DE" sz="1050" b="0" i="1" err="1"/>
                        <a:t>you</a:t>
                      </a:r>
                      <a:r>
                        <a:rPr lang="de-DE" sz="1050" i="1"/>
                        <a:t> </a:t>
                      </a:r>
                      <a:r>
                        <a:rPr lang="de-DE" sz="1050" b="1" i="1" err="1"/>
                        <a:t>know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Possession</a:t>
                      </a:r>
                      <a:br>
                        <a:rPr lang="de-DE"/>
                      </a:br>
                      <a:r>
                        <a:rPr lang="de-DE" sz="1050" b="0" i="1" kern="1200" noProof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something</a:t>
                      </a:r>
                      <a:r>
                        <a:rPr lang="de-DE" sz="1050" b="0" i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1050" b="0" i="1" kern="1200" noProof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you</a:t>
                      </a:r>
                      <a:r>
                        <a:rPr lang="de-DE" sz="1050" b="0" i="1" kern="1200" noProof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1050" b="1" i="1" kern="1200" noProof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have</a:t>
                      </a:r>
                      <a:endParaRPr lang="de-DE" sz="1050" b="1" i="1" kern="1200" err="1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Inherence</a:t>
                      </a:r>
                      <a:br>
                        <a:rPr lang="de-DE"/>
                      </a:br>
                      <a:r>
                        <a:rPr lang="de-DE" sz="1100" b="0" i="1" u="none" strike="noStrike" noProof="0" err="1"/>
                        <a:t>something</a:t>
                      </a:r>
                      <a:r>
                        <a:rPr lang="de-DE" sz="1100" b="0" i="1" u="none" strike="noStrike" noProof="0"/>
                        <a:t> </a:t>
                      </a:r>
                      <a:r>
                        <a:rPr lang="de-DE" sz="1100" b="0" i="1" u="none" strike="noStrike" noProof="0" err="1"/>
                        <a:t>you</a:t>
                      </a:r>
                      <a:r>
                        <a:rPr lang="de-DE" sz="1100" b="0" i="1" u="none" strike="noStrike" noProof="0"/>
                        <a:t> </a:t>
                      </a:r>
                      <a:r>
                        <a:rPr lang="de-DE" sz="1100" b="1" i="1" u="none" strike="noStrike" noProof="0" err="1"/>
                        <a:t>are</a:t>
                      </a:r>
                      <a:endParaRPr lang="de-DE" b="1" i="1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Location</a:t>
                      </a:r>
                      <a:br>
                        <a:rPr lang="de-DE"/>
                      </a:br>
                      <a:r>
                        <a:rPr lang="de-DE" sz="1100" b="1" i="1" u="none" strike="noStrike" noProof="0" err="1"/>
                        <a:t>somewhere</a:t>
                      </a:r>
                      <a:r>
                        <a:rPr lang="de-DE" sz="1100" b="1" i="1" u="none" strike="noStrike" noProof="0"/>
                        <a:t> </a:t>
                      </a:r>
                      <a:r>
                        <a:rPr lang="de-DE" sz="1100" b="0" i="1" u="none" strike="noStrike" noProof="0" err="1"/>
                        <a:t>you</a:t>
                      </a:r>
                      <a:r>
                        <a:rPr lang="de-DE" sz="1100" b="0" i="1" u="none" strike="noStrike" noProof="0"/>
                        <a:t> </a:t>
                      </a:r>
                      <a:r>
                        <a:rPr lang="de-DE" sz="1100" b="0" i="1" u="none" strike="noStrike" noProof="0" err="1"/>
                        <a:t>are</a:t>
                      </a:r>
                      <a:endParaRPr lang="de-DE" b="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err="1"/>
                        <a:t>Behavior</a:t>
                      </a:r>
                      <a:br>
                        <a:rPr lang="de-DE"/>
                      </a:br>
                      <a:r>
                        <a:rPr lang="de-DE" sz="1100" b="0" i="1" u="none" strike="noStrike" noProof="0" err="1"/>
                        <a:t>something</a:t>
                      </a:r>
                      <a:r>
                        <a:rPr lang="de-DE" sz="1100" b="0" i="1" u="none" strike="noStrike" noProof="0"/>
                        <a:t> </a:t>
                      </a:r>
                      <a:r>
                        <a:rPr lang="de-DE" sz="1100" b="0" i="1" u="none" strike="noStrike" noProof="0" err="1"/>
                        <a:t>you</a:t>
                      </a:r>
                      <a:r>
                        <a:rPr lang="de-DE" sz="1100" b="0" i="1" u="none" strike="noStrike" noProof="0"/>
                        <a:t> </a:t>
                      </a:r>
                      <a:r>
                        <a:rPr lang="de-DE" sz="1100" b="1" i="1" u="none" strike="noStrike" noProof="0"/>
                        <a:t>do</a:t>
                      </a:r>
                      <a:endParaRPr lang="de-DE" b="1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709503"/>
                  </a:ext>
                </a:extLst>
              </a:tr>
              <a:tr h="511069">
                <a:tc>
                  <a:txBody>
                    <a:bodyPr/>
                    <a:lstStyle/>
                    <a:p>
                      <a:r>
                        <a:rPr lang="de-DE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Biometric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Point </a:t>
                      </a:r>
                      <a:r>
                        <a:rPr lang="de-DE" err="1"/>
                        <a:t>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57058"/>
                  </a:ext>
                </a:extLst>
              </a:tr>
              <a:tr h="511069">
                <a:tc>
                  <a:txBody>
                    <a:bodyPr/>
                    <a:lstStyle/>
                    <a:p>
                      <a:r>
                        <a:rPr lang="de-DE"/>
                        <a:t>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Certificate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Geolocation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185598"/>
                  </a:ext>
                </a:extLst>
              </a:tr>
              <a:tr h="5110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80349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A5DA1D0D-C5C6-60F2-3A09-48329B5D1253}"/>
              </a:ext>
            </a:extLst>
          </p:cNvPr>
          <p:cNvSpPr txBox="1"/>
          <p:nvPr/>
        </p:nvSpPr>
        <p:spPr>
          <a:xfrm>
            <a:off x="365535" y="3271130"/>
            <a:ext cx="8418591" cy="107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>
              <a:spcAft>
                <a:spcPts val="600"/>
              </a:spcAft>
              <a:buFont typeface="Symbol" panose="05050102010706020507" pitchFamily="18" charset="2"/>
            </a:pPr>
            <a:r>
              <a:rPr lang="en-US" sz="700" i="1">
                <a:solidFill>
                  <a:srgbClr val="FFFFFF"/>
                </a:solidFill>
              </a:rPr>
              <a:t>Source: https://www.sumologic.com/glossary/authentication-factor/#:~:text=The%20five%20main%20authentication%20factor,location%20factors%2C%20and%20behavior%20factors.</a:t>
            </a:r>
          </a:p>
        </p:txBody>
      </p:sp>
    </p:spTree>
    <p:extLst>
      <p:ext uri="{BB962C8B-B14F-4D97-AF65-F5344CB8AC3E}">
        <p14:creationId xmlns:p14="http://schemas.microsoft.com/office/powerpoint/2010/main" val="698800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EEA2BC6-0761-7BF3-D8BA-F85E63237311}"/>
              </a:ext>
            </a:extLst>
          </p:cNvPr>
          <p:cNvSpPr/>
          <p:nvPr/>
        </p:nvSpPr>
        <p:spPr>
          <a:xfrm>
            <a:off x="2733072" y="993252"/>
            <a:ext cx="2520387" cy="35621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9BF886F-282B-CD6F-6EB5-094B33D2078F}"/>
              </a:ext>
            </a:extLst>
          </p:cNvPr>
          <p:cNvSpPr/>
          <p:nvPr/>
        </p:nvSpPr>
        <p:spPr>
          <a:xfrm>
            <a:off x="389199" y="993253"/>
            <a:ext cx="1572710" cy="35621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5" descr="Benutzer mit einfarbiger Füllung">
            <a:extLst>
              <a:ext uri="{FF2B5EF4-FFF2-40B4-BE49-F238E27FC236}">
                <a16:creationId xmlns:a16="http://schemas.microsoft.com/office/drawing/2014/main" id="{81798CC8-1B64-8B7A-11DA-F76889CB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10" y="1663525"/>
            <a:ext cx="914400" cy="914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 Basics / </a:t>
            </a:r>
            <a:r>
              <a:rPr lang="de-DE" err="1">
                <a:ea typeface="+mn-lt"/>
                <a:cs typeface="+mn-lt"/>
              </a:rPr>
              <a:t>Multifactor</a:t>
            </a:r>
            <a:r>
              <a:rPr lang="de-DE">
                <a:ea typeface="+mn-lt"/>
                <a:cs typeface="+mn-lt"/>
              </a:rPr>
              <a:t> Authentication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Multifactor Authentication</a:t>
            </a:r>
            <a:endParaRPr lang="de-DE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 13" descr="Fingerabdruck mit einfarbiger Füllung">
            <a:extLst>
              <a:ext uri="{FF2B5EF4-FFF2-40B4-BE49-F238E27FC236}">
                <a16:creationId xmlns:a16="http://schemas.microsoft.com/office/drawing/2014/main" id="{9BBD52ED-3C7D-67C0-6C4D-B395456475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1779" y="3014758"/>
            <a:ext cx="914400" cy="914400"/>
          </a:xfrm>
          <a:prstGeom prst="rect">
            <a:avLst/>
          </a:prstGeom>
        </p:spPr>
      </p:pic>
      <p:pic>
        <p:nvPicPr>
          <p:cNvPr id="17" name="Grafik 17" descr="Marke folgen mit einfarbiger Füllung">
            <a:extLst>
              <a:ext uri="{FF2B5EF4-FFF2-40B4-BE49-F238E27FC236}">
                <a16:creationId xmlns:a16="http://schemas.microsoft.com/office/drawing/2014/main" id="{AEEAA5FF-79F6-9F83-1864-DD60D8CE3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1819" y="2449811"/>
            <a:ext cx="478702" cy="478702"/>
          </a:xfrm>
          <a:prstGeom prst="rect">
            <a:avLst/>
          </a:prstGeom>
        </p:spPr>
      </p:pic>
      <p:pic>
        <p:nvPicPr>
          <p:cNvPr id="19" name="Grafik 19" descr="Abzeichen Tick1 mit einfarbiger Füllung">
            <a:extLst>
              <a:ext uri="{FF2B5EF4-FFF2-40B4-BE49-F238E27FC236}">
                <a16:creationId xmlns:a16="http://schemas.microsoft.com/office/drawing/2014/main" id="{2F59A71D-A645-16FE-E2EA-9BB7CD4BF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69034" y="2227879"/>
            <a:ext cx="914400" cy="914400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913D765-68DD-DF07-0789-6C35AB20CA62}"/>
              </a:ext>
            </a:extLst>
          </p:cNvPr>
          <p:cNvGrpSpPr/>
          <p:nvPr/>
        </p:nvGrpSpPr>
        <p:grpSpPr>
          <a:xfrm>
            <a:off x="4042889" y="2262672"/>
            <a:ext cx="922887" cy="990789"/>
            <a:chOff x="2847316" y="2052308"/>
            <a:chExt cx="922887" cy="990789"/>
          </a:xfrm>
        </p:grpSpPr>
        <p:pic>
          <p:nvPicPr>
            <p:cNvPr id="21" name="Grafik 21" descr="Dokument mit einfarbiger Füllung">
              <a:extLst>
                <a:ext uri="{FF2B5EF4-FFF2-40B4-BE49-F238E27FC236}">
                  <a16:creationId xmlns:a16="http://schemas.microsoft.com/office/drawing/2014/main" id="{8026712E-4DE7-BBA7-3275-9DC2CFD4A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47316" y="2052308"/>
              <a:ext cx="914400" cy="914400"/>
            </a:xfrm>
            <a:prstGeom prst="rect">
              <a:avLst/>
            </a:prstGeom>
          </p:spPr>
        </p:pic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F85874D6-827D-D5C6-68B7-31AD76795E3C}"/>
                </a:ext>
              </a:extLst>
            </p:cNvPr>
            <p:cNvGrpSpPr/>
            <p:nvPr/>
          </p:nvGrpSpPr>
          <p:grpSpPr>
            <a:xfrm>
              <a:off x="3376376" y="2643611"/>
              <a:ext cx="393827" cy="399486"/>
              <a:chOff x="2821851" y="3401839"/>
              <a:chExt cx="914400" cy="914400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FAEA5D2A-0F5D-FFA0-5005-D6115C4A26F7}"/>
                  </a:ext>
                </a:extLst>
              </p:cNvPr>
              <p:cNvSpPr/>
              <p:nvPr/>
            </p:nvSpPr>
            <p:spPr>
              <a:xfrm>
                <a:off x="2971799" y="3563104"/>
                <a:ext cx="614505" cy="60318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" name="Grafik 18" descr="Marke Häkchen mit einfarbiger Füllung">
                <a:extLst>
                  <a:ext uri="{FF2B5EF4-FFF2-40B4-BE49-F238E27FC236}">
                    <a16:creationId xmlns:a16="http://schemas.microsoft.com/office/drawing/2014/main" id="{08478ADD-A3FC-B748-AA20-66DF446A7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821851" y="340183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0EDA006-28BA-8CD3-4E13-71CF181A50BD}"/>
              </a:ext>
            </a:extLst>
          </p:cNvPr>
          <p:cNvGrpSpPr/>
          <p:nvPr/>
        </p:nvGrpSpPr>
        <p:grpSpPr>
          <a:xfrm>
            <a:off x="3059757" y="1421931"/>
            <a:ext cx="914400" cy="914400"/>
            <a:chOff x="3181162" y="1814654"/>
            <a:chExt cx="914400" cy="914400"/>
          </a:xfrm>
        </p:grpSpPr>
        <p:pic>
          <p:nvPicPr>
            <p:cNvPr id="9" name="Grafik 9" descr="Smartphone mit einfarbiger Füllung">
              <a:extLst>
                <a:ext uri="{FF2B5EF4-FFF2-40B4-BE49-F238E27FC236}">
                  <a16:creationId xmlns:a16="http://schemas.microsoft.com/office/drawing/2014/main" id="{BBAE60B5-6947-4C59-275F-0A52CDAE4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181162" y="1814654"/>
              <a:ext cx="914400" cy="914400"/>
            </a:xfrm>
            <a:prstGeom prst="rect">
              <a:avLst/>
            </a:prstGeom>
          </p:spPr>
        </p:pic>
        <p:pic>
          <p:nvPicPr>
            <p:cNvPr id="26" name="Grafik 13" descr="Fingerabdruck mit einfarbiger Füllung">
              <a:extLst>
                <a:ext uri="{FF2B5EF4-FFF2-40B4-BE49-F238E27FC236}">
                  <a16:creationId xmlns:a16="http://schemas.microsoft.com/office/drawing/2014/main" id="{D19AECF1-913F-AB01-1ED2-A9BFB9500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85301" y="2141427"/>
              <a:ext cx="314608" cy="314608"/>
            </a:xfrm>
            <a:prstGeom prst="rect">
              <a:avLst/>
            </a:prstGeom>
          </p:spPr>
        </p:pic>
      </p:grpSp>
      <p:pic>
        <p:nvPicPr>
          <p:cNvPr id="13" name="Grafik 14" descr="Schlüssel mit einfarbiger Füllung">
            <a:extLst>
              <a:ext uri="{FF2B5EF4-FFF2-40B4-BE49-F238E27FC236}">
                <a16:creationId xmlns:a16="http://schemas.microsoft.com/office/drawing/2014/main" id="{C9CC39B9-CEF6-BFE2-33D5-58FA8AD5AD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4737" y="2686050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91B478E2-1921-7F7F-2C46-75B5435AAFD2}"/>
              </a:ext>
            </a:extLst>
          </p:cNvPr>
          <p:cNvSpPr txBox="1"/>
          <p:nvPr/>
        </p:nvSpPr>
        <p:spPr>
          <a:xfrm>
            <a:off x="616713" y="4179545"/>
            <a:ext cx="111587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1600">
                <a:ea typeface="Roboto Light"/>
                <a:cs typeface="Roboto Light"/>
              </a:rPr>
              <a:t>Password</a:t>
            </a:r>
            <a:endParaRPr lang="de-DE" sz="1600" err="1">
              <a:ea typeface="Roboto Light"/>
              <a:cs typeface="Roboto Light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D2A76A4-7E77-E905-33C4-DD897BFCBA51}"/>
              </a:ext>
            </a:extLst>
          </p:cNvPr>
          <p:cNvSpPr txBox="1"/>
          <p:nvPr/>
        </p:nvSpPr>
        <p:spPr>
          <a:xfrm>
            <a:off x="3416339" y="4179544"/>
            <a:ext cx="111587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1600" err="1">
                <a:ea typeface="Roboto Light"/>
                <a:cs typeface="Roboto Light"/>
              </a:rPr>
              <a:t>Verification</a:t>
            </a:r>
          </a:p>
        </p:txBody>
      </p:sp>
      <p:pic>
        <p:nvPicPr>
          <p:cNvPr id="29" name="Grafik 29" descr="Pfeil nach rechts mit einfarbiger Füllung">
            <a:extLst>
              <a:ext uri="{FF2B5EF4-FFF2-40B4-BE49-F238E27FC236}">
                <a16:creationId xmlns:a16="http://schemas.microsoft.com/office/drawing/2014/main" id="{30B6CC7B-26DB-E2FB-C59E-AFD14DFDDF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61635" y="2223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 Basics / </a:t>
            </a:r>
            <a:r>
              <a:rPr lang="de-DE" err="1">
                <a:ea typeface="+mn-lt"/>
                <a:cs typeface="+mn-lt"/>
              </a:rPr>
              <a:t>Multifactor</a:t>
            </a:r>
            <a:r>
              <a:rPr lang="de-DE">
                <a:ea typeface="+mn-lt"/>
                <a:cs typeface="+mn-lt"/>
              </a:rPr>
              <a:t> Authentication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HTTP Basic Auth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F8FF0026-3A9A-E8F8-E04F-F15B9F56B6F1}"/>
              </a:ext>
            </a:extLst>
          </p:cNvPr>
          <p:cNvSpPr txBox="1"/>
          <p:nvPr/>
        </p:nvSpPr>
        <p:spPr>
          <a:xfrm>
            <a:off x="352666" y="1383536"/>
            <a:ext cx="2177488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Minimal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security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measure</a:t>
            </a:r>
            <a:endParaRPr lang="de-DE">
              <a:ea typeface="Roboto Light"/>
              <a:cs typeface="Roboto Light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Base64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encoding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not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encryption</a:t>
            </a:r>
            <a:endParaRPr lang="de-DE" sz="1000">
              <a:solidFill>
                <a:srgbClr val="FFFFFF"/>
              </a:solidFill>
              <a:ea typeface="Roboto Light"/>
              <a:cs typeface="Roboto Light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Authentication Secret will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be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sent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in HTTP Header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For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UTF-8 support Server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has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to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enable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it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over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HTTP Header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3219005-089B-8B9F-66F1-03284813C788}"/>
              </a:ext>
            </a:extLst>
          </p:cNvPr>
          <p:cNvGrpSpPr/>
          <p:nvPr/>
        </p:nvGrpSpPr>
        <p:grpSpPr>
          <a:xfrm>
            <a:off x="2642910" y="877659"/>
            <a:ext cx="6230072" cy="3749976"/>
            <a:chOff x="2665073" y="609632"/>
            <a:chExt cx="6230072" cy="3749976"/>
          </a:xfrm>
        </p:grpSpPr>
        <p:pic>
          <p:nvPicPr>
            <p:cNvPr id="9" name="Grafik 10">
              <a:extLst>
                <a:ext uri="{FF2B5EF4-FFF2-40B4-BE49-F238E27FC236}">
                  <a16:creationId xmlns:a16="http://schemas.microsoft.com/office/drawing/2014/main" id="{5395BD76-29A1-3134-6DCB-337573A96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5073" y="609632"/>
              <a:ext cx="6230072" cy="35625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635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E1A8596-866B-9190-746D-3F78B015E7FF}"/>
                </a:ext>
              </a:extLst>
            </p:cNvPr>
            <p:cNvSpPr txBox="1"/>
            <p:nvPr/>
          </p:nvSpPr>
          <p:spPr>
            <a:xfrm>
              <a:off x="2689305" y="4251886"/>
              <a:ext cx="4937325" cy="1077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43510" indent="-143510">
                <a:spcAft>
                  <a:spcPts val="600"/>
                </a:spcAft>
                <a:buFont typeface="Symbol" panose="05050102010706020507" pitchFamily="18" charset="2"/>
              </a:pPr>
              <a:r>
                <a:rPr lang="de-DE" sz="700" i="1">
                  <a:solidFill>
                    <a:srgbClr val="FFFFFF"/>
                  </a:solidFill>
                </a:rPr>
                <a:t>Source: https://developer.mozilla.org/en-US/docs/Web/HTTP/Authentication</a:t>
              </a:r>
              <a:endParaRPr lang="de-DE" sz="700" i="1" err="1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836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err="1"/>
              <a:t>security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Authentication Types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Cors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430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 Basics / </a:t>
            </a:r>
            <a:r>
              <a:rPr lang="de-DE" err="1">
                <a:ea typeface="+mn-lt"/>
                <a:cs typeface="+mn-lt"/>
              </a:rPr>
              <a:t>Multifactor</a:t>
            </a:r>
            <a:r>
              <a:rPr lang="de-DE">
                <a:ea typeface="+mn-lt"/>
                <a:cs typeface="+mn-lt"/>
              </a:rPr>
              <a:t> Authentication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Cross-Origin Resource Sharing CORS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F8FF0026-3A9A-E8F8-E04F-F15B9F56B6F1}"/>
              </a:ext>
            </a:extLst>
          </p:cNvPr>
          <p:cNvSpPr txBox="1"/>
          <p:nvPr/>
        </p:nvSpPr>
        <p:spPr>
          <a:xfrm>
            <a:off x="352666" y="1383536"/>
            <a:ext cx="2177488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000">
              <a:solidFill>
                <a:srgbClr val="FFFFFF"/>
              </a:solidFill>
              <a:ea typeface="Roboto Light"/>
              <a:cs typeface="Roboto Ligh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D84C8E4-11A7-A848-2DD8-16F0824CB191}"/>
              </a:ext>
            </a:extLst>
          </p:cNvPr>
          <p:cNvSpPr txBox="1"/>
          <p:nvPr/>
        </p:nvSpPr>
        <p:spPr>
          <a:xfrm>
            <a:off x="3200400" y="234315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>
              <a:spcAft>
                <a:spcPts val="600"/>
              </a:spcAft>
              <a:buFont typeface="Symbol" panose="05050102010706020507" pitchFamily="18" charset="2"/>
            </a:pPr>
            <a:endParaRPr lang="en-US">
              <a:ea typeface="Roboto Light"/>
              <a:cs typeface="Roboto Light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BBC93CE-CEB5-77B2-69FE-ADB0F2FFA85C}"/>
              </a:ext>
            </a:extLst>
          </p:cNvPr>
          <p:cNvGrpSpPr/>
          <p:nvPr/>
        </p:nvGrpSpPr>
        <p:grpSpPr>
          <a:xfrm>
            <a:off x="3789986" y="1116440"/>
            <a:ext cx="5001348" cy="3680796"/>
            <a:chOff x="3792231" y="986645"/>
            <a:chExt cx="5001348" cy="3680796"/>
          </a:xfrm>
          <a:effectLst/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E1A8596-866B-9190-746D-3F78B015E7FF}"/>
                </a:ext>
              </a:extLst>
            </p:cNvPr>
            <p:cNvSpPr txBox="1"/>
            <p:nvPr/>
          </p:nvSpPr>
          <p:spPr>
            <a:xfrm>
              <a:off x="3792231" y="4559719"/>
              <a:ext cx="4937325" cy="1077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43510" indent="-143510">
                <a:spcAft>
                  <a:spcPts val="600"/>
                </a:spcAft>
                <a:buFont typeface="Symbol" panose="05050102010706020507" pitchFamily="18" charset="2"/>
              </a:pPr>
              <a:r>
                <a:rPr lang="de-DE" sz="700" i="1">
                  <a:solidFill>
                    <a:srgbClr val="FFFFFF"/>
                  </a:solidFill>
                </a:rPr>
                <a:t>Source: </a:t>
              </a:r>
              <a:r>
                <a:rPr lang="de-DE" sz="700" i="1">
                  <a:solidFill>
                    <a:srgbClr val="FFFFFF"/>
                  </a:solidFill>
                  <a:ea typeface="+mn-lt"/>
                  <a:cs typeface="+mn-lt"/>
                </a:rPr>
                <a:t>https://developer.mozilla.org/en-US/docs/Web/HTTP/CORS</a:t>
              </a:r>
              <a:endParaRPr lang="de-DE" sz="700" i="1">
                <a:solidFill>
                  <a:srgbClr val="FFFFFF"/>
                </a:solidFill>
                <a:ea typeface="Roboto Light"/>
                <a:cs typeface="Roboto Light"/>
              </a:endParaRPr>
            </a:p>
          </p:txBody>
        </p:sp>
        <p:pic>
          <p:nvPicPr>
            <p:cNvPr id="9" name="Grafik 13" descr="Ein Bild, das Text enthält.&#10;&#10;Beschreibung automatisch generiert.">
              <a:extLst>
                <a:ext uri="{FF2B5EF4-FFF2-40B4-BE49-F238E27FC236}">
                  <a16:creationId xmlns:a16="http://schemas.microsoft.com/office/drawing/2014/main" id="{4C7F3D1E-04C0-4F22-9A54-FE2127B16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4459" y="986645"/>
              <a:ext cx="4999120" cy="34935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635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096DA7ED-3CBA-7015-3178-4ED5DD3D3EF9}"/>
              </a:ext>
            </a:extLst>
          </p:cNvPr>
          <p:cNvSpPr txBox="1"/>
          <p:nvPr/>
        </p:nvSpPr>
        <p:spPr>
          <a:xfrm>
            <a:off x="352666" y="1383536"/>
            <a:ext cx="3326534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Getting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Resources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from</a:t>
            </a:r>
            <a:r>
              <a:rPr lang="de-DE" sz="1000">
                <a:solidFill>
                  <a:srgbClr val="FFFFFF"/>
                </a:solidFill>
                <a:ea typeface="Roboto Light"/>
                <a:cs typeface="Roboto Light"/>
              </a:rPr>
              <a:t> different </a:t>
            </a:r>
            <a:r>
              <a:rPr lang="de-DE" sz="1000" err="1">
                <a:solidFill>
                  <a:srgbClr val="FFFFFF"/>
                </a:solidFill>
                <a:ea typeface="Roboto Light"/>
                <a:cs typeface="Roboto Light"/>
              </a:rPr>
              <a:t>origins</a:t>
            </a:r>
            <a:endParaRPr lang="de-DE" sz="1000">
              <a:solidFill>
                <a:srgbClr val="FFFFFF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1299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84" y="657983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ea typeface="Roboto Medium"/>
                <a:cs typeface="Roboto Medium"/>
              </a:rPr>
              <a:t>15 min break &amp; Setup the laptops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>
            <a:extLst>
              <a:ext uri="{FF2B5EF4-FFF2-40B4-BE49-F238E27FC236}">
                <a16:creationId xmlns:a16="http://schemas.microsoft.com/office/drawing/2014/main" id="{2273A8DB-93A6-F6A3-C94C-F7B2C7441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969" y="1068772"/>
            <a:ext cx="3590596" cy="3603734"/>
          </a:xfrm>
          <a:prstGeom prst="rect">
            <a:avLst/>
          </a:prstGeom>
        </p:spPr>
      </p:pic>
      <p:sp>
        <p:nvSpPr>
          <p:cNvPr id="24" name="Title 4">
            <a:extLst>
              <a:ext uri="{FF2B5EF4-FFF2-40B4-BE49-F238E27FC236}">
                <a16:creationId xmlns:a16="http://schemas.microsoft.com/office/drawing/2014/main" id="{84117B51-1ED1-B502-2B60-E760C888D724}"/>
              </a:ext>
            </a:extLst>
          </p:cNvPr>
          <p:cNvSpPr txBox="1">
            <a:spLocks/>
          </p:cNvSpPr>
          <p:nvPr/>
        </p:nvSpPr>
        <p:spPr>
          <a:xfrm>
            <a:off x="532105" y="1651209"/>
            <a:ext cx="4326724" cy="2422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ea typeface="Roboto Medium"/>
                <a:cs typeface="Roboto Medium"/>
              </a:rPr>
              <a:t>Repository</a:t>
            </a:r>
            <a:endParaRPr lang="en-GB" sz="1400" b="1">
              <a:ea typeface="Roboto Medium"/>
              <a:cs typeface="Roboto Medium"/>
            </a:endParaRPr>
          </a:p>
          <a:p>
            <a:endParaRPr lang="en-GB" sz="1400">
              <a:solidFill>
                <a:srgbClr val="FFFFFF"/>
              </a:solidFill>
              <a:ea typeface="Roboto Medium"/>
              <a:cs typeface="Roboto Medium"/>
            </a:endParaRPr>
          </a:p>
          <a:p>
            <a:r>
              <a:rPr lang="en-GB" sz="1400">
                <a:solidFill>
                  <a:srgbClr val="FFFFFF"/>
                </a:solidFill>
                <a:ea typeface="Roboto Medium"/>
                <a:cs typeface="Roboto Medium"/>
              </a:rPr>
              <a:t>ti8m-academy/spring-security-and-monitoring</a:t>
            </a:r>
            <a:endParaRPr lang="en-GB"/>
          </a:p>
          <a:p>
            <a:endParaRPr lang="en-GB" b="1">
              <a:solidFill>
                <a:srgbClr val="FFFFFF"/>
              </a:solidFill>
              <a:ea typeface="Roboto Medium"/>
              <a:cs typeface="Roboto Medium"/>
            </a:endParaRPr>
          </a:p>
          <a:p>
            <a:r>
              <a:rPr lang="en-GB" sz="1000" b="1">
                <a:solidFill>
                  <a:schemeClr val="bg2">
                    <a:lumMod val="20000"/>
                    <a:lumOff val="80000"/>
                  </a:schemeClr>
                </a:solidFill>
                <a:ea typeface="Roboto Medium"/>
                <a:cs typeface="Roboto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https://gitlab.ti8m.ch/ti8m-academy/spring-security-and-monitoring</a:t>
            </a:r>
            <a:r>
              <a:rPr lang="en-GB" sz="1000" b="1">
                <a:solidFill>
                  <a:schemeClr val="bg2">
                    <a:lumMod val="20000"/>
                    <a:lumOff val="80000"/>
                  </a:schemeClr>
                </a:solidFill>
                <a:ea typeface="Roboto Medium"/>
                <a:cs typeface="Roboto Medium"/>
              </a:rPr>
              <a:t> </a:t>
            </a:r>
          </a:p>
          <a:p>
            <a:endParaRPr lang="en-GB" sz="1000" b="1">
              <a:solidFill>
                <a:srgbClr val="FFFFFF"/>
              </a:solidFill>
              <a:ea typeface="Roboto Medium"/>
              <a:cs typeface="Roboto Medium"/>
            </a:endParaRPr>
          </a:p>
          <a:p>
            <a:r>
              <a:rPr lang="en-GB" sz="1400" b="1">
                <a:solidFill>
                  <a:srgbClr val="FFFFFF"/>
                </a:solidFill>
                <a:ea typeface="Roboto Medium"/>
                <a:cs typeface="Roboto Medium"/>
              </a:rPr>
              <a:t>Rest call -&gt; postman</a:t>
            </a:r>
            <a:endParaRPr lang="en-GB" sz="1000" b="1">
              <a:solidFill>
                <a:srgbClr val="FFFFFF"/>
              </a:solidFill>
              <a:ea typeface="Roboto Medium"/>
              <a:cs typeface="Roboto Medium"/>
            </a:endParaRPr>
          </a:p>
          <a:p>
            <a:endParaRPr lang="en-GB" sz="1400" b="1">
              <a:solidFill>
                <a:srgbClr val="FFFFFF"/>
              </a:solidFill>
              <a:ea typeface="Roboto Medium"/>
              <a:cs typeface="Roboto Medium"/>
            </a:endParaRPr>
          </a:p>
          <a:p>
            <a:r>
              <a:rPr lang="en-GB" sz="1400" b="1">
                <a:solidFill>
                  <a:srgbClr val="FFFFFF"/>
                </a:solidFill>
                <a:ea typeface="Roboto Medium"/>
                <a:cs typeface="Roboto Medium"/>
              </a:rPr>
              <a:t>Ide (for run configurations) </a:t>
            </a:r>
            <a:r>
              <a:rPr lang="en-GB" sz="1400" b="1" err="1">
                <a:solidFill>
                  <a:srgbClr val="FFFFFF"/>
                </a:solidFill>
                <a:ea typeface="Roboto Medium"/>
                <a:cs typeface="Roboto Medium"/>
              </a:rPr>
              <a:t>Intellij</a:t>
            </a:r>
            <a:r>
              <a:rPr lang="en-GB" sz="1400" b="1">
                <a:solidFill>
                  <a:srgbClr val="FFFFFF"/>
                </a:solidFill>
                <a:ea typeface="Roboto Medium"/>
                <a:cs typeface="Roboto Medium"/>
              </a:rPr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150695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 Basic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43" y="2326500"/>
            <a:ext cx="8307517" cy="537284"/>
          </a:xfrm>
        </p:spPr>
        <p:txBody>
          <a:bodyPr/>
          <a:lstStyle/>
          <a:p>
            <a:pPr algn="ctr"/>
            <a:r>
              <a:rPr lang="en-GB" sz="2800" b="1">
                <a:ea typeface="Roboto Medium"/>
                <a:cs typeface="Roboto Medium"/>
              </a:rPr>
              <a:t>Security – Basic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722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39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 – Basic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Configuration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Default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Memory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Password Encoding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Authorization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Database Integration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Annotations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93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err="1"/>
              <a:t>security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</a:t>
            </a:r>
            <a:endParaRPr lang="en-US">
              <a:ea typeface="Roboto Medium"/>
              <a:cs typeface="Roboto Medium"/>
            </a:endParaRP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b="1">
              <a:solidFill>
                <a:schemeClr val="bg1"/>
              </a:solidFill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Authentication Types</a:t>
            </a:r>
          </a:p>
          <a:p>
            <a:endParaRPr lang="en-GB" sz="16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Cors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562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 – Basic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2400" b="1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Configuration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Default User</a:t>
            </a:r>
            <a:endParaRPr lang="en-GB">
              <a:solidFill>
                <a:schemeClr val="bg1"/>
              </a:solidFill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Memory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Password Encoding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Authorization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Database Integration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Annotations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192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Filter Chain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b="1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445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Filter Chain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077410"/>
            <a:ext cx="7043658" cy="34585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 request from the client to the servlet that menages it pass through multiple filters</a:t>
            </a: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103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Filter Chain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077410"/>
            <a:ext cx="7043658" cy="34585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 request from the client to the servlet that menages it pass through multiple filters</a:t>
            </a: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47FDA10B-E531-746A-1619-01D2B9EA2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687" y="804698"/>
            <a:ext cx="974177" cy="37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9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Filter Chain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077410"/>
            <a:ext cx="7043658" cy="34585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 request from the client to the servlet that menages it pass through multiple filters</a:t>
            </a: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Each filter is a bean and can:</a:t>
            </a: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Handle the request itself, interrupting the chain</a:t>
            </a: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Modify the request </a:t>
            </a:r>
            <a:endParaRPr lang="en-GB" sz="16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Modify the response</a:t>
            </a:r>
            <a:endParaRPr lang="en-GB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47FDA10B-E531-746A-1619-01D2B9EA2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687" y="804698"/>
            <a:ext cx="974177" cy="37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52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Filter Chain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77485" y="1077410"/>
            <a:ext cx="7043658" cy="34585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 request from the client to the servlet that menages it pass through multiple filters</a:t>
            </a: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Each filter is a bean and can:</a:t>
            </a: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Handle the request itself, interrupting the chain</a:t>
            </a: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Modify the request </a:t>
            </a:r>
            <a:endParaRPr lang="en-GB" sz="16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Modify the response</a:t>
            </a:r>
            <a:endParaRPr lang="en-GB" sz="16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The order of the filters is very important, it can be managed by </a:t>
            </a:r>
          </a:p>
          <a:p>
            <a:pPr lvl="1"/>
            <a:r>
              <a:rPr lang="en-GB" sz="1600" b="1" i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@Ordered</a:t>
            </a:r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 annotation</a:t>
            </a: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Implement </a:t>
            </a:r>
            <a:r>
              <a:rPr lang="en-GB" sz="1600" b="1" i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Ordered</a:t>
            </a:r>
            <a:endParaRPr lang="en-GB" sz="1600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47FDA10B-E531-746A-1619-01D2B9EA2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687" y="804698"/>
            <a:ext cx="974177" cy="37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Filter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378950" y="1077410"/>
            <a:ext cx="5519658" cy="34585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Spring Security is installed as a filter of this chain</a:t>
            </a:r>
          </a:p>
          <a:p>
            <a:endParaRPr lang="en-GB" sz="1800" b="1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 b="1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8427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Filter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378950" y="1077410"/>
            <a:ext cx="5519658" cy="34585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Spring Security is installed as a filter of this chain</a:t>
            </a:r>
          </a:p>
          <a:p>
            <a:endParaRPr lang="en-GB" sz="1800" b="1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 b="1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B52B83CF-E06E-B9AF-A468-58142AAB9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94" y="666093"/>
            <a:ext cx="2924175" cy="39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Filter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378950" y="1077410"/>
            <a:ext cx="5519658" cy="34585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Spring Security is installed as a filter of this chain</a:t>
            </a:r>
          </a:p>
          <a:p>
            <a:endParaRPr lang="en-GB" sz="1800" b="1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 b="1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800" b="1" i="1" err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FilterChainProxy</a:t>
            </a:r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 is the concrete implementation</a:t>
            </a:r>
            <a:endParaRPr lang="en-GB">
              <a:solidFill>
                <a:schemeClr val="bg1"/>
              </a:solidFill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B52B83CF-E06E-B9AF-A468-58142AAB9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94" y="666093"/>
            <a:ext cx="2924175" cy="39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3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49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Filter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378950" y="1077410"/>
            <a:ext cx="5519658" cy="34585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Spring Security is installed as a filter of this chain</a:t>
            </a:r>
          </a:p>
          <a:p>
            <a:endParaRPr lang="en-GB" sz="1800" b="1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 b="1" i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800" b="1" i="1" err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FilterChainProxy</a:t>
            </a:r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 is the concrete implementation</a:t>
            </a:r>
            <a:endParaRPr lang="en-GB">
              <a:solidFill>
                <a:schemeClr val="bg1"/>
              </a:solidFill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Even if from the big picture it is only one filter,</a:t>
            </a:r>
            <a:b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</a:br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fact it delegates processing to internal filters</a:t>
            </a: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B52B83CF-E06E-B9AF-A468-58142AAB9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894" y="666093"/>
            <a:ext cx="2924175" cy="39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2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Security Basics / </a:t>
            </a:r>
            <a:r>
              <a:rPr lang="de-DE">
                <a:ea typeface="+mn-lt"/>
                <a:cs typeface="+mn-lt"/>
              </a:rPr>
              <a:t>Authentication vs. 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de-CH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Hypertext Transfer Protocol – </a:t>
            </a:r>
            <a:r>
              <a:rPr lang="de-DE" err="1"/>
              <a:t>History</a:t>
            </a:r>
            <a:r>
              <a:rPr lang="de-DE"/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8252830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b="1">
              <a:solidFill>
                <a:schemeClr val="bg1"/>
              </a:solidFill>
              <a:ea typeface="Roboto Light"/>
              <a:cs typeface="Roboto Ligh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EB8FA0-6353-D78F-99CC-0BEB25EC38CC}"/>
              </a:ext>
            </a:extLst>
          </p:cNvPr>
          <p:cNvSpPr txBox="1"/>
          <p:nvPr/>
        </p:nvSpPr>
        <p:spPr>
          <a:xfrm>
            <a:off x="354210" y="4662145"/>
            <a:ext cx="7745239" cy="1077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3510" indent="-143510">
              <a:spcAft>
                <a:spcPts val="600"/>
              </a:spcAft>
              <a:buFont typeface="Symbol" panose="05050102010706020507" pitchFamily="18" charset="2"/>
            </a:pPr>
            <a:r>
              <a:rPr lang="en-US" sz="700" i="1">
                <a:solidFill>
                  <a:srgbClr val="FFFFFF"/>
                </a:solidFill>
              </a:rPr>
              <a:t>Source: https://developer.mozilla.org/en-US/docs/Web/HTTP/Basics_of_HTTP/Evolution_of_HTTP</a:t>
            </a:r>
            <a:endParaRPr lang="de-DE" sz="700" i="1">
              <a:ea typeface="Roboto Light"/>
              <a:cs typeface="Roboto Light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F95A559-AE56-6253-628D-B0DAEB6B8679}"/>
              </a:ext>
            </a:extLst>
          </p:cNvPr>
          <p:cNvCxnSpPr>
            <a:cxnSpLocks/>
            <a:stCxn id="14" idx="1"/>
            <a:endCxn id="14" idx="3"/>
          </p:cNvCxnSpPr>
          <p:nvPr/>
        </p:nvCxnSpPr>
        <p:spPr>
          <a:xfrm>
            <a:off x="484054" y="2527485"/>
            <a:ext cx="8252830" cy="0"/>
          </a:xfrm>
          <a:prstGeom prst="line">
            <a:avLst/>
          </a:prstGeom>
          <a:ln w="285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C2B77551-52BC-6739-974D-72F7E7698C90}"/>
              </a:ext>
            </a:extLst>
          </p:cNvPr>
          <p:cNvSpPr txBox="1"/>
          <p:nvPr/>
        </p:nvSpPr>
        <p:spPr>
          <a:xfrm>
            <a:off x="143541" y="2630975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2000">
                <a:solidFill>
                  <a:schemeClr val="bg1"/>
                </a:solidFill>
              </a:rPr>
              <a:t>1990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FD31D23-4945-6049-4D6A-30B275513556}"/>
              </a:ext>
            </a:extLst>
          </p:cNvPr>
          <p:cNvSpPr txBox="1"/>
          <p:nvPr/>
        </p:nvSpPr>
        <p:spPr>
          <a:xfrm>
            <a:off x="8157279" y="2655809"/>
            <a:ext cx="5706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2000">
                <a:solidFill>
                  <a:schemeClr val="bg1"/>
                </a:solidFill>
              </a:rPr>
              <a:t>2040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37BD242-E107-B784-EF44-9A813A18418A}"/>
              </a:ext>
            </a:extLst>
          </p:cNvPr>
          <p:cNvGrpSpPr/>
          <p:nvPr/>
        </p:nvGrpSpPr>
        <p:grpSpPr>
          <a:xfrm>
            <a:off x="962130" y="1601800"/>
            <a:ext cx="1305910" cy="925684"/>
            <a:chOff x="1251499" y="1601800"/>
            <a:chExt cx="1305910" cy="92568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04E9BDD8-40C0-C937-83D8-1E32E823EF3E}"/>
                </a:ext>
              </a:extLst>
            </p:cNvPr>
            <p:cNvGrpSpPr/>
            <p:nvPr/>
          </p:nvGrpSpPr>
          <p:grpSpPr>
            <a:xfrm>
              <a:off x="1251499" y="1938974"/>
              <a:ext cx="115661" cy="588510"/>
              <a:chOff x="1251499" y="1938974"/>
              <a:chExt cx="115661" cy="588510"/>
            </a:xfrm>
          </p:grpSpPr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592A2159-EE2F-283A-5B51-E7838CFAE259}"/>
                  </a:ext>
                </a:extLst>
              </p:cNvPr>
              <p:cNvSpPr/>
              <p:nvPr/>
            </p:nvSpPr>
            <p:spPr>
              <a:xfrm>
                <a:off x="1251499" y="1938974"/>
                <a:ext cx="115661" cy="1156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61F31BE-65E8-089E-4597-F1D0F74E9F57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 flipV="1">
                <a:off x="1309330" y="1938974"/>
                <a:ext cx="0" cy="58851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1F022EE1-5ED2-7454-5713-F5BBB42F3E06}"/>
                </a:ext>
              </a:extLst>
            </p:cNvPr>
            <p:cNvSpPr txBox="1"/>
            <p:nvPr/>
          </p:nvSpPr>
          <p:spPr>
            <a:xfrm>
              <a:off x="1462285" y="1601800"/>
              <a:ext cx="109512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1991</a:t>
              </a:r>
            </a:p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HTTP/0.9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F9E80722-0BB8-CEAF-67A4-B7982FB755BB}"/>
              </a:ext>
            </a:extLst>
          </p:cNvPr>
          <p:cNvGrpSpPr/>
          <p:nvPr/>
        </p:nvGrpSpPr>
        <p:grpSpPr>
          <a:xfrm>
            <a:off x="1638204" y="2522962"/>
            <a:ext cx="1303940" cy="930209"/>
            <a:chOff x="2541029" y="2522962"/>
            <a:chExt cx="1303940" cy="930209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53837F33-FE9A-A087-CEDA-162D23BCEB15}"/>
                </a:ext>
              </a:extLst>
            </p:cNvPr>
            <p:cNvGrpSpPr/>
            <p:nvPr/>
          </p:nvGrpSpPr>
          <p:grpSpPr>
            <a:xfrm flipV="1">
              <a:off x="2541029" y="2522962"/>
              <a:ext cx="115661" cy="588510"/>
              <a:chOff x="1251499" y="1931454"/>
              <a:chExt cx="115661" cy="588510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F227150-0ED5-1903-AC56-B2FA1C908756}"/>
                  </a:ext>
                </a:extLst>
              </p:cNvPr>
              <p:cNvSpPr/>
              <p:nvPr/>
            </p:nvSpPr>
            <p:spPr>
              <a:xfrm>
                <a:off x="1251499" y="1931454"/>
                <a:ext cx="115661" cy="1156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123332CD-A836-29BC-DB92-72D616DD7D8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 flipV="1">
                <a:off x="1309330" y="1931454"/>
                <a:ext cx="0" cy="58851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651FC68-EABA-AD59-4E6D-38E1BDF7CF58}"/>
                </a:ext>
              </a:extLst>
            </p:cNvPr>
            <p:cNvSpPr txBox="1"/>
            <p:nvPr/>
          </p:nvSpPr>
          <p:spPr>
            <a:xfrm>
              <a:off x="2749845" y="2945340"/>
              <a:ext cx="109512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1996</a:t>
              </a:r>
            </a:p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HTTP/1.0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87E2A6-1E67-A785-75C9-B0BD7FE905A0}"/>
              </a:ext>
            </a:extLst>
          </p:cNvPr>
          <p:cNvGrpSpPr/>
          <p:nvPr/>
        </p:nvGrpSpPr>
        <p:grpSpPr>
          <a:xfrm>
            <a:off x="2194004" y="1598488"/>
            <a:ext cx="1304388" cy="917155"/>
            <a:chOff x="2957932" y="1598488"/>
            <a:chExt cx="1304388" cy="917155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DFA7C21F-876B-20D6-064E-FF319BF5EB82}"/>
                </a:ext>
              </a:extLst>
            </p:cNvPr>
            <p:cNvGrpSpPr/>
            <p:nvPr/>
          </p:nvGrpSpPr>
          <p:grpSpPr>
            <a:xfrm>
              <a:off x="2957932" y="1927133"/>
              <a:ext cx="115661" cy="588510"/>
              <a:chOff x="1251499" y="1923934"/>
              <a:chExt cx="115661" cy="588510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A3F4B9B9-F384-0923-3487-44F3D023A03A}"/>
                  </a:ext>
                </a:extLst>
              </p:cNvPr>
              <p:cNvSpPr/>
              <p:nvPr/>
            </p:nvSpPr>
            <p:spPr>
              <a:xfrm>
                <a:off x="1251499" y="1923934"/>
                <a:ext cx="115661" cy="1156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1639D98A-4CDC-E499-0227-3CE47AC9B6D2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 flipV="1">
                <a:off x="1309330" y="1923934"/>
                <a:ext cx="0" cy="58851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A49E2EC4-3050-A3BD-EF98-507F5D39E2BF}"/>
                </a:ext>
              </a:extLst>
            </p:cNvPr>
            <p:cNvSpPr txBox="1"/>
            <p:nvPr/>
          </p:nvSpPr>
          <p:spPr>
            <a:xfrm>
              <a:off x="3167196" y="1598488"/>
              <a:ext cx="109512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1997</a:t>
              </a:r>
            </a:p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HTTP/1.1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560668E-3E81-EFCC-BD1E-165E9D8232A4}"/>
              </a:ext>
            </a:extLst>
          </p:cNvPr>
          <p:cNvGrpSpPr/>
          <p:nvPr/>
        </p:nvGrpSpPr>
        <p:grpSpPr>
          <a:xfrm>
            <a:off x="4917589" y="2522962"/>
            <a:ext cx="1303939" cy="914502"/>
            <a:chOff x="4917589" y="2522962"/>
            <a:chExt cx="1303939" cy="914502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1CF990C4-008A-0363-A61C-0EA5A0044194}"/>
                </a:ext>
              </a:extLst>
            </p:cNvPr>
            <p:cNvGrpSpPr/>
            <p:nvPr/>
          </p:nvGrpSpPr>
          <p:grpSpPr>
            <a:xfrm flipV="1">
              <a:off x="4917589" y="2522962"/>
              <a:ext cx="115661" cy="588510"/>
              <a:chOff x="1251499" y="1931454"/>
              <a:chExt cx="115661" cy="588510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67B0E2-9EAC-4917-EED7-42EFBF2324A9}"/>
                  </a:ext>
                </a:extLst>
              </p:cNvPr>
              <p:cNvSpPr/>
              <p:nvPr/>
            </p:nvSpPr>
            <p:spPr>
              <a:xfrm>
                <a:off x="1251499" y="1931454"/>
                <a:ext cx="115661" cy="1156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B46723CD-FDF6-4447-2086-64467B8A231F}"/>
                  </a:ext>
                </a:extLst>
              </p:cNvPr>
              <p:cNvCxnSpPr>
                <a:cxnSpLocks/>
                <a:endCxn id="31" idx="0"/>
              </p:cNvCxnSpPr>
              <p:nvPr/>
            </p:nvCxnSpPr>
            <p:spPr>
              <a:xfrm flipV="1">
                <a:off x="1309330" y="1931454"/>
                <a:ext cx="0" cy="58851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2D9CB6F8-1155-5B92-C101-B1C0C206B19D}"/>
                </a:ext>
              </a:extLst>
            </p:cNvPr>
            <p:cNvSpPr txBox="1"/>
            <p:nvPr/>
          </p:nvSpPr>
          <p:spPr>
            <a:xfrm>
              <a:off x="5126404" y="2929633"/>
              <a:ext cx="109512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2015</a:t>
              </a:r>
            </a:p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HTTP/2.0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E0451E04-862A-8859-E66F-2CC039AC044A}"/>
              </a:ext>
            </a:extLst>
          </p:cNvPr>
          <p:cNvGrpSpPr/>
          <p:nvPr/>
        </p:nvGrpSpPr>
        <p:grpSpPr>
          <a:xfrm>
            <a:off x="6267958" y="1586913"/>
            <a:ext cx="1278233" cy="928776"/>
            <a:chOff x="6950866" y="1598488"/>
            <a:chExt cx="1278233" cy="928776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F9C1F164-C696-BC17-F306-C530D09CE8C8}"/>
                </a:ext>
              </a:extLst>
            </p:cNvPr>
            <p:cNvGrpSpPr/>
            <p:nvPr/>
          </p:nvGrpSpPr>
          <p:grpSpPr>
            <a:xfrm>
              <a:off x="6950866" y="1938754"/>
              <a:ext cx="115661" cy="588510"/>
              <a:chOff x="1251499" y="1923935"/>
              <a:chExt cx="115661" cy="588510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0375F0A1-627E-8AE2-11F6-D10C528A8062}"/>
                  </a:ext>
                </a:extLst>
              </p:cNvPr>
              <p:cNvSpPr/>
              <p:nvPr/>
            </p:nvSpPr>
            <p:spPr>
              <a:xfrm>
                <a:off x="1251499" y="1923935"/>
                <a:ext cx="115661" cy="1156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E1D8DB94-4989-91D3-60A2-6C00FFC0AB25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 flipV="1">
                <a:off x="1309330" y="1923935"/>
                <a:ext cx="0" cy="58851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33D2637-0C56-1804-1044-D656D36AD341}"/>
                </a:ext>
              </a:extLst>
            </p:cNvPr>
            <p:cNvSpPr txBox="1"/>
            <p:nvPr/>
          </p:nvSpPr>
          <p:spPr>
            <a:xfrm>
              <a:off x="7133975" y="1598488"/>
              <a:ext cx="109512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2022</a:t>
              </a:r>
            </a:p>
            <a:p>
              <a:pPr>
                <a:spcAft>
                  <a:spcPts val="600"/>
                </a:spcAft>
              </a:pPr>
              <a:r>
                <a:rPr lang="de-CH" sz="1400">
                  <a:solidFill>
                    <a:schemeClr val="bg1"/>
                  </a:solidFill>
                </a:rPr>
                <a:t>HTTP/3.0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593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Filter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378950" y="1077410"/>
            <a:ext cx="8015864" cy="345851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The filter chain proxy dispatches the request to the first matching filter chain</a:t>
            </a:r>
          </a:p>
        </p:txBody>
      </p:sp>
      <p:pic>
        <p:nvPicPr>
          <p:cNvPr id="10" name="Picture 11" descr="Diagram, shape&#10;&#10;Description automatically generated">
            <a:extLst>
              <a:ext uri="{FF2B5EF4-FFF2-40B4-BE49-F238E27FC236}">
                <a16:creationId xmlns:a16="http://schemas.microsoft.com/office/drawing/2014/main" id="{63C3A505-BA77-7E69-BD83-25ED70419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538" y="1589167"/>
            <a:ext cx="4904389" cy="28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01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 – Basic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Configuration</a:t>
            </a:r>
            <a:endParaRPr lang="en-US" sz="2400" b="1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Default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Memory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Password Encoding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Authorization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Database Integration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Annotations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274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Configuration Classes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31399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SecurityFilterChain</a:t>
            </a:r>
            <a:endParaRPr lang="en-GB" sz="20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r>
              <a:rPr lang="en-GB">
                <a:solidFill>
                  <a:schemeClr val="bg1"/>
                </a:solidFill>
                <a:latin typeface="Arial"/>
                <a:ea typeface="+mn-lt"/>
                <a:cs typeface="Arial"/>
              </a:rPr>
              <a:t>It defines a single security filter chain used in the </a:t>
            </a:r>
            <a:r>
              <a:rPr lang="en-GB" b="1" i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FilterChainProxy</a:t>
            </a:r>
            <a:endParaRPr lang="en-GB" b="1" i="1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0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lvl="1"/>
            <a:endParaRPr lang="en-GB" sz="170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marL="342900" lvl="1" indent="0">
              <a:buNone/>
            </a:pPr>
            <a:endParaRPr lang="en-GB" sz="170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latin typeface="Arial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309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Configuration Classes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31399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SecurityFilterChain</a:t>
            </a:r>
            <a:endParaRPr lang="en-GB" sz="20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/>
            <a:r>
              <a:rPr lang="en-GB">
                <a:solidFill>
                  <a:schemeClr val="bg1"/>
                </a:solidFill>
                <a:latin typeface="Arial"/>
                <a:ea typeface="+mn-lt"/>
                <a:cs typeface="Arial"/>
              </a:rPr>
              <a:t>It defines a single security filter chain used in the </a:t>
            </a:r>
            <a:r>
              <a:rPr lang="en-GB" b="1" i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FilterChainProxy</a:t>
            </a:r>
            <a:endParaRPr lang="en-GB" b="1" i="1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0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r>
              <a:rPr lang="en-GB" sz="2000" b="1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HttpSecurity</a:t>
            </a:r>
            <a:r>
              <a:rPr lang="en-GB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(builder)</a:t>
            </a:r>
            <a:endParaRPr lang="en-GB">
              <a:solidFill>
                <a:schemeClr val="bg1"/>
              </a:solidFill>
              <a:latin typeface="Arial"/>
              <a:ea typeface="Roboto Light"/>
              <a:cs typeface="Roboto Ligh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latin typeface="Arial"/>
                <a:ea typeface="+mn-lt"/>
                <a:cs typeface="+mn-lt"/>
              </a:rPr>
              <a:t>It allows configuring web security for http requests</a:t>
            </a:r>
          </a:p>
          <a:p>
            <a:pPr lvl="1"/>
            <a:r>
              <a:rPr lang="en-GB" sz="1700">
                <a:solidFill>
                  <a:schemeClr val="bg1"/>
                </a:solidFill>
                <a:latin typeface="Arial"/>
                <a:ea typeface="+mn-lt"/>
                <a:cs typeface="+mn-lt"/>
              </a:rPr>
              <a:t>It defines the rules that applies to a security filter chain</a:t>
            </a:r>
          </a:p>
          <a:p>
            <a:pPr marL="342900" lvl="1" indent="0">
              <a:buNone/>
            </a:pPr>
            <a:endParaRPr lang="en-GB" sz="170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latin typeface="Arial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466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  <a:r>
              <a:rPr lang="de-DE"/>
              <a:t> / </a:t>
            </a:r>
            <a:r>
              <a:rPr lang="de-DE" err="1"/>
              <a:t>Configuration</a:t>
            </a:r>
            <a:endParaRPr lang="de-CH" err="1">
              <a:ea typeface="Roboto Light"/>
              <a:cs typeface="Roboto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Configuration Bean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b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6D200251-873E-73BB-4D44-5343CCC08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3" y="1596505"/>
            <a:ext cx="8307237" cy="20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0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Configuration Bean – Step 1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ea typeface="Roboto Light"/>
                <a:cs typeface="Roboto Light"/>
              </a:rPr>
              <a:t>Initialize the http requests authorization configuration</a:t>
            </a:r>
            <a:endParaRPr lang="en-GB" sz="24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 i="1">
              <a:ea typeface="+mn-lt"/>
              <a:cs typeface="+mn-lt"/>
            </a:endParaRPr>
          </a:p>
          <a:p>
            <a:endParaRPr lang="en-GB" sz="2400" i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400" i="1">
                <a:solidFill>
                  <a:schemeClr val="bg1"/>
                </a:solidFill>
                <a:ea typeface="+mn-lt"/>
                <a:cs typeface="+mn-lt"/>
              </a:rPr>
              <a:t>HttpSecurity.</a:t>
            </a:r>
            <a:r>
              <a:rPr lang="en-GB" sz="2400" b="1" i="1">
                <a:solidFill>
                  <a:schemeClr val="bg1"/>
                </a:solidFill>
                <a:ea typeface="+mn-lt"/>
                <a:cs typeface="+mn-lt"/>
              </a:rPr>
              <a:t>authorizeRequests()</a:t>
            </a:r>
            <a:endParaRPr lang="en-GB" sz="2400" b="1" i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756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Configuration Bean – Step 2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27123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Target the http requests types</a:t>
            </a:r>
            <a:endParaRPr lang="en-US" sz="24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r>
              <a:rPr lang="en-GB">
                <a:solidFill>
                  <a:schemeClr val="bg1"/>
                </a:solidFill>
                <a:ea typeface="Roboto Light"/>
                <a:cs typeface="Calibri"/>
              </a:rPr>
              <a:t>Targes</a:t>
            </a:r>
            <a:endParaRPr lang="en-GB"/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.</a:t>
            </a:r>
            <a:r>
              <a:rPr lang="en-GB" sz="1700" err="1">
                <a:solidFill>
                  <a:schemeClr val="bg1"/>
                </a:solidFill>
                <a:ea typeface="Roboto Light"/>
                <a:cs typeface="Calibri"/>
              </a:rPr>
              <a:t>anyRequest</a:t>
            </a:r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()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.</a:t>
            </a:r>
            <a:r>
              <a:rPr lang="en-GB" sz="1700" err="1">
                <a:solidFill>
                  <a:schemeClr val="bg1"/>
                </a:solidFill>
                <a:ea typeface="Roboto Light"/>
                <a:cs typeface="Calibri"/>
              </a:rPr>
              <a:t>antMatchers</a:t>
            </a:r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(</a:t>
            </a:r>
            <a:r>
              <a:rPr lang="en-GB" sz="1700" err="1">
                <a:solidFill>
                  <a:schemeClr val="bg1"/>
                </a:solidFill>
                <a:ea typeface="Roboto Light"/>
                <a:cs typeface="Calibri"/>
              </a:rPr>
              <a:t>HttpMethod</a:t>
            </a:r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)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.</a:t>
            </a:r>
            <a:r>
              <a:rPr lang="en-GB" sz="1700" err="1">
                <a:solidFill>
                  <a:schemeClr val="bg1"/>
                </a:solidFill>
                <a:ea typeface="+mn-lt"/>
                <a:cs typeface="+mn-lt"/>
              </a:rPr>
              <a:t>antMatchers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GB" sz="1700" err="1">
                <a:solidFill>
                  <a:schemeClr val="bg1"/>
                </a:solidFill>
                <a:ea typeface="+mn-lt"/>
                <a:cs typeface="+mn-lt"/>
              </a:rPr>
              <a:t>HttpMethod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, String...)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.</a:t>
            </a:r>
            <a:r>
              <a:rPr lang="en-GB" sz="1700" err="1">
                <a:solidFill>
                  <a:schemeClr val="bg1"/>
                </a:solidFill>
                <a:ea typeface="+mn-lt"/>
                <a:cs typeface="+mn-lt"/>
              </a:rPr>
              <a:t>antMatchers</a:t>
            </a: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(String...) 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628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Configuration Bean – Step 3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3297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Manage the access</a:t>
            </a:r>
            <a:endParaRPr lang="en-US" sz="24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r>
              <a:rPr lang="en-GB">
                <a:solidFill>
                  <a:schemeClr val="bg1"/>
                </a:solidFill>
                <a:ea typeface="Roboto Light"/>
                <a:cs typeface="Calibri"/>
              </a:rPr>
              <a:t>Authorization</a:t>
            </a:r>
          </a:p>
          <a:p>
            <a:pPr lvl="1"/>
            <a:r>
              <a:rPr lang="en-GB" sz="1700" err="1">
                <a:solidFill>
                  <a:schemeClr val="bg1"/>
                </a:solidFill>
                <a:ea typeface="Roboto Light"/>
                <a:cs typeface="Calibri"/>
              </a:rPr>
              <a:t>permitAll</a:t>
            </a:r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()</a:t>
            </a:r>
          </a:p>
          <a:p>
            <a:pPr lvl="1"/>
            <a:r>
              <a:rPr lang="en-GB" sz="1700" err="1">
                <a:solidFill>
                  <a:schemeClr val="bg1"/>
                </a:solidFill>
                <a:ea typeface="Roboto Light"/>
                <a:cs typeface="Calibri"/>
              </a:rPr>
              <a:t>denyAll</a:t>
            </a:r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()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authenticated()</a:t>
            </a:r>
          </a:p>
          <a:p>
            <a:pPr lvl="1"/>
            <a:r>
              <a:rPr lang="en-GB" sz="1700" err="1">
                <a:solidFill>
                  <a:schemeClr val="bg1"/>
                </a:solidFill>
                <a:ea typeface="Roboto Light"/>
                <a:cs typeface="Calibri"/>
              </a:rPr>
              <a:t>hasRole</a:t>
            </a:r>
            <a:r>
              <a:rPr lang="en-GB" sz="1700">
                <a:solidFill>
                  <a:schemeClr val="bg1"/>
                </a:solidFill>
                <a:ea typeface="Roboto Light"/>
                <a:cs typeface="Calibri"/>
              </a:rPr>
              <a:t>(String)</a:t>
            </a:r>
          </a:p>
          <a:p>
            <a:pPr lvl="1"/>
            <a:r>
              <a:rPr lang="en-GB" sz="1700" err="1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hasAnyRole</a:t>
            </a: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(String...)</a:t>
            </a:r>
          </a:p>
          <a:p>
            <a:pPr lvl="1"/>
            <a:r>
              <a:rPr lang="en-GB" sz="1700" err="1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hasAuthority</a:t>
            </a: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(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String</a:t>
            </a:r>
            <a:r>
              <a:rPr lang="en-GB" sz="1700">
                <a:solidFill>
                  <a:schemeClr val="bg1"/>
                </a:solidFill>
                <a:ea typeface="+mn-lt"/>
                <a:cs typeface="Calibri"/>
              </a:rPr>
              <a:t>)</a:t>
            </a:r>
            <a:endParaRPr lang="en-GB" sz="1700">
              <a:solidFill>
                <a:schemeClr val="bg1"/>
              </a:solidFill>
              <a:latin typeface="Roboto Light"/>
              <a:ea typeface="Roboto Light"/>
              <a:cs typeface="Calibri"/>
            </a:endParaRPr>
          </a:p>
          <a:p>
            <a:pPr lvl="1"/>
            <a:r>
              <a:rPr lang="en-GB" sz="1700" err="1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hasAnyAuthority</a:t>
            </a: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(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String...</a:t>
            </a:r>
            <a:r>
              <a:rPr lang="en-GB" sz="1700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2397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 / </a:t>
            </a:r>
            <a:r>
              <a:rPr lang="de-DE" err="1">
                <a:ea typeface="+mn-lt"/>
                <a:cs typeface="+mn-lt"/>
              </a:rPr>
              <a:t>Configuration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Exercise Basic #1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Open /default/open to anyone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Branch: security-basic/exercise_1</a:t>
            </a:r>
          </a:p>
          <a:p>
            <a:endParaRPr lang="en-GB">
              <a:solidFill>
                <a:schemeClr val="bg1"/>
              </a:solidFill>
              <a:latin typeface="Roboto Light"/>
              <a:ea typeface="Roboto Light"/>
              <a:cs typeface="Calibri"/>
            </a:endParaRPr>
          </a:p>
          <a:p>
            <a:endParaRPr lang="en-GB">
              <a:solidFill>
                <a:schemeClr val="bg1"/>
              </a:solidFill>
              <a:latin typeface="Roboto Light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2086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59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 – Basic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Configuration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Default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Memory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Password Encoding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Authorization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Database Integration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Annotations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323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HTTP/0.9 - </a:t>
            </a:r>
            <a:r>
              <a:rPr lang="de-DE" err="1"/>
              <a:t>Overview</a:t>
            </a:r>
            <a:endParaRPr lang="de-DE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7"/>
            <a:ext cx="4192118" cy="277123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Only possible file type was HTML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Error Handling over HTML pages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No Header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No Status Codes</a:t>
            </a:r>
          </a:p>
          <a:p>
            <a:pPr marL="0" indent="0">
              <a:lnSpc>
                <a:spcPct val="150000"/>
              </a:lnSpc>
              <a:buNone/>
            </a:pP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D464D56-9FF4-E67D-42A1-F6D49361D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9231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641" y="301275"/>
            <a:ext cx="5580000" cy="139611"/>
          </a:xfrm>
        </p:spPr>
        <p:txBody>
          <a:bodyPr/>
          <a:lstStyle/>
          <a:p>
            <a:r>
              <a:rPr lang="de-DE">
                <a:ea typeface="+mn-lt"/>
                <a:cs typeface="+mn-lt"/>
              </a:rPr>
              <a:t>Security Basic / Default User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Basic Auth Default User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368281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Users are managed by </a:t>
            </a:r>
            <a:r>
              <a:rPr lang="en-GB" sz="2000" b="1" i="1" err="1">
                <a:solidFill>
                  <a:schemeClr val="bg1"/>
                </a:solidFill>
                <a:ea typeface="+mn-lt"/>
                <a:cs typeface="+mn-lt"/>
              </a:rPr>
              <a:t>UserDetails</a:t>
            </a:r>
            <a:r>
              <a:rPr lang="en-GB" sz="20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configuration bean</a:t>
            </a:r>
            <a:endParaRPr lang="en-GB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endParaRPr lang="en-GB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353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641" y="301275"/>
            <a:ext cx="5580000" cy="139611"/>
          </a:xfrm>
        </p:spPr>
        <p:txBody>
          <a:bodyPr/>
          <a:lstStyle/>
          <a:p>
            <a:r>
              <a:rPr lang="de-DE">
                <a:ea typeface="+mn-lt"/>
                <a:cs typeface="+mn-lt"/>
              </a:rPr>
              <a:t>Security Basic / Default User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Basic Auth Default User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368281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Users are managed by </a:t>
            </a:r>
            <a:r>
              <a:rPr lang="en-GB" sz="2000" b="1" i="1" err="1">
                <a:solidFill>
                  <a:schemeClr val="bg1"/>
                </a:solidFill>
                <a:ea typeface="+mn-lt"/>
                <a:cs typeface="+mn-lt"/>
              </a:rPr>
              <a:t>UserDetails</a:t>
            </a:r>
            <a:r>
              <a:rPr lang="en-GB" sz="20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configuration bean</a:t>
            </a:r>
            <a:endParaRPr lang="en-GB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When this 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bean is not provided, a default user is generated</a:t>
            </a:r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Username: user</a:t>
            </a: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Password: logged in the console (</a:t>
            </a:r>
            <a:r>
              <a:rPr lang="en-GB" err="1">
                <a:solidFill>
                  <a:schemeClr val="bg1"/>
                </a:solidFill>
                <a:ea typeface="+mn-lt"/>
                <a:cs typeface="+mn-lt"/>
              </a:rPr>
              <a:t>uuid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pPr lvl="1"/>
            <a:endParaRPr lang="en-GB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1030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Default User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Basic Auth Default User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Default user name and password are configurable on </a:t>
            </a:r>
            <a:r>
              <a:rPr lang="en-GB" err="1">
                <a:solidFill>
                  <a:schemeClr val="bg1"/>
                </a:solidFill>
                <a:ea typeface="+mn-lt"/>
                <a:cs typeface="+mn-lt"/>
              </a:rPr>
              <a:t>yaml</a:t>
            </a: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spring.security.user.name</a:t>
            </a:r>
          </a:p>
          <a:p>
            <a:pPr lvl="1"/>
            <a:r>
              <a:rPr lang="en-GB" err="1">
                <a:solidFill>
                  <a:schemeClr val="bg1"/>
                </a:solidFill>
                <a:ea typeface="+mn-lt"/>
                <a:cs typeface="+mn-lt"/>
              </a:rPr>
              <a:t>spring.security.user.password</a:t>
            </a: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6321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Default User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Basic Auth Default User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Default user name and password are configurable on </a:t>
            </a:r>
            <a:r>
              <a:rPr lang="en-GB" err="1">
                <a:solidFill>
                  <a:schemeClr val="bg1"/>
                </a:solidFill>
                <a:ea typeface="+mn-lt"/>
                <a:cs typeface="+mn-lt"/>
              </a:rPr>
              <a:t>yaml</a:t>
            </a: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spring.security.user.name</a:t>
            </a:r>
          </a:p>
          <a:p>
            <a:pPr lvl="1"/>
            <a:r>
              <a:rPr lang="en-GB" err="1">
                <a:solidFill>
                  <a:schemeClr val="bg1"/>
                </a:solidFill>
                <a:ea typeface="+mn-lt"/>
                <a:cs typeface="+mn-lt"/>
              </a:rPr>
              <a:t>spring.security.user.password</a:t>
            </a: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Or can be disable by excluding </a:t>
            </a:r>
          </a:p>
          <a:p>
            <a:pPr lvl="1">
              <a:spcBef>
                <a:spcPts val="750"/>
              </a:spcBef>
            </a:pPr>
            <a:r>
              <a:rPr lang="en-GB" b="1" i="1" err="1">
                <a:solidFill>
                  <a:schemeClr val="bg1"/>
                </a:solidFill>
                <a:ea typeface="+mn-lt"/>
                <a:cs typeface="+mn-lt"/>
              </a:rPr>
              <a:t>UserDetailsServiceAutoConfiguration</a:t>
            </a:r>
            <a:endParaRPr lang="en-GB" b="1" i="1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4533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Default User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Basic Auth Default User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In order to correctly authenticate the default basic auth user in the service, it is necessary to activate the basic auth mechanism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400" i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400" i="1" err="1">
                <a:solidFill>
                  <a:schemeClr val="bg1"/>
                </a:solidFill>
                <a:ea typeface="+mn-lt"/>
                <a:cs typeface="+mn-lt"/>
              </a:rPr>
              <a:t>HttpSecurity.</a:t>
            </a:r>
            <a:r>
              <a:rPr lang="en-GB" sz="2400" b="1" i="1" err="1">
                <a:solidFill>
                  <a:schemeClr val="bg1"/>
                </a:solidFill>
                <a:ea typeface="+mn-lt"/>
                <a:cs typeface="+mn-lt"/>
              </a:rPr>
              <a:t>httpBasic</a:t>
            </a:r>
            <a:r>
              <a:rPr lang="en-GB" sz="2400" b="1" i="1">
                <a:solidFill>
                  <a:schemeClr val="bg1"/>
                </a:solidFill>
                <a:ea typeface="+mn-lt"/>
                <a:cs typeface="+mn-lt"/>
              </a:rPr>
              <a:t>()</a:t>
            </a:r>
            <a:endParaRPr lang="en-GB" sz="24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2343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Default User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Exercise Basic #2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189184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Customize the default user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Username: default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Password: password</a:t>
            </a: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User basic authentication</a:t>
            </a: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Require authenticated requests (except open endpoint)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Branch: security-basic/exercize_2</a:t>
            </a:r>
          </a:p>
          <a:p>
            <a:endParaRPr lang="en-GB">
              <a:solidFill>
                <a:schemeClr val="bg1"/>
              </a:solidFill>
              <a:latin typeface="Roboto Light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0812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 – Basic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Configuration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Default User</a:t>
            </a: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Memory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Password Encoding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Authorization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Database Integration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Annotations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104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In Memory User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In Memory User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It is possible to avoid to use the default user and add multiple users to the service by providing an </a:t>
            </a:r>
            <a:r>
              <a:rPr lang="en-GB" sz="1800" b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InMemoryUserDetailsManager</a:t>
            </a:r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 bean</a:t>
            </a:r>
            <a:endParaRPr lang="en-US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1800" b="1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000">
              <a:solidFill>
                <a:schemeClr val="bg1"/>
              </a:solidFill>
              <a:latin typeface="Arial"/>
              <a:cs typeface="Arial"/>
            </a:endParaRPr>
          </a:p>
          <a:p>
            <a:endParaRPr lang="en-GB" sz="1800">
              <a:solidFill>
                <a:schemeClr val="bg1"/>
              </a:solidFill>
              <a:ea typeface="+mn-l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92077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In Memory User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In Memory User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It is possible to avoid to use the default user and add multiple users to the service by providing an </a:t>
            </a:r>
            <a:r>
              <a:rPr lang="en-GB" sz="1800" b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InMemoryUserDetailsManager</a:t>
            </a:r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 bean</a:t>
            </a:r>
            <a:endParaRPr lang="en-US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The manager takes an array of </a:t>
            </a:r>
            <a:r>
              <a:rPr lang="en-GB" sz="1800" b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UserDetails</a:t>
            </a:r>
            <a:endParaRPr lang="en-GB" sz="1800" err="1">
              <a:solidFill>
                <a:schemeClr val="bg1"/>
              </a:solidFill>
              <a:latin typeface="Arial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2000">
              <a:solidFill>
                <a:schemeClr val="bg1"/>
              </a:solidFill>
              <a:latin typeface="Arial"/>
              <a:cs typeface="Arial"/>
            </a:endParaRPr>
          </a:p>
          <a:p>
            <a:endParaRPr lang="en-GB" sz="1800">
              <a:solidFill>
                <a:schemeClr val="bg1"/>
              </a:solidFill>
              <a:ea typeface="+mn-l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3138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69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In Memory User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In Memory User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It is possible to avoid to use the default user and add multiple users to the service by providing an </a:t>
            </a:r>
            <a:r>
              <a:rPr lang="en-GB" sz="1800" b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InMemoryUserDetailsManager</a:t>
            </a:r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 bean</a:t>
            </a:r>
            <a:endParaRPr lang="en-US" sz="18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The manager takes an array of </a:t>
            </a:r>
            <a:r>
              <a:rPr lang="en-GB" sz="1800" b="1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UserDetails</a:t>
            </a:r>
            <a:endParaRPr lang="en-GB" sz="1800" err="1">
              <a:solidFill>
                <a:schemeClr val="bg1"/>
              </a:solidFill>
              <a:latin typeface="Arial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endParaRPr lang="en-GB" sz="1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An </a:t>
            </a:r>
            <a:r>
              <a:rPr lang="en-GB" sz="18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UserDetails</a:t>
            </a:r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 can be generate using the </a:t>
            </a:r>
            <a:r>
              <a:rPr lang="en-GB" sz="18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User</a:t>
            </a:r>
            <a:r>
              <a:rPr lang="en-GB" sz="1800">
                <a:solidFill>
                  <a:schemeClr val="bg1"/>
                </a:solidFill>
                <a:latin typeface="Arial"/>
                <a:ea typeface="+mn-lt"/>
                <a:cs typeface="Arial"/>
              </a:rPr>
              <a:t> builder</a:t>
            </a:r>
          </a:p>
          <a:p>
            <a:endParaRPr lang="en-GB" sz="2000">
              <a:solidFill>
                <a:schemeClr val="bg1"/>
              </a:solidFill>
              <a:latin typeface="Arial"/>
              <a:cs typeface="Arial"/>
            </a:endParaRPr>
          </a:p>
          <a:p>
            <a:endParaRPr lang="en-GB" sz="1800">
              <a:solidFill>
                <a:schemeClr val="bg1"/>
              </a:solidFill>
              <a:ea typeface="+mn-l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192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dirty="0" smtClean="0"/>
              <a:pPr/>
              <a:t>7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HTTP/0.9 - HTTP Methods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4283D6FA-7D50-58B2-6615-F8BA8996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914697"/>
              </p:ext>
            </p:extLst>
          </p:nvPr>
        </p:nvGraphicFramePr>
        <p:xfrm>
          <a:off x="354209" y="1287553"/>
          <a:ext cx="8442550" cy="10042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275">
                  <a:extLst>
                    <a:ext uri="{9D8B030D-6E8A-4147-A177-3AD203B41FA5}">
                      <a16:colId xmlns:a16="http://schemas.microsoft.com/office/drawing/2014/main" val="2649294673"/>
                    </a:ext>
                  </a:extLst>
                </a:gridCol>
                <a:gridCol w="4221275">
                  <a:extLst>
                    <a:ext uri="{9D8B030D-6E8A-4147-A177-3AD203B41FA5}">
                      <a16:colId xmlns:a16="http://schemas.microsoft.com/office/drawing/2014/main" val="3336694219"/>
                    </a:ext>
                  </a:extLst>
                </a:gridCol>
              </a:tblGrid>
              <a:tr h="502117">
                <a:tc>
                  <a:txBody>
                    <a:bodyPr/>
                    <a:lstStyle/>
                    <a:p>
                      <a:pPr algn="l"/>
                      <a:r>
                        <a:rPr lang="de-CH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37902"/>
                  </a:ext>
                </a:extLst>
              </a:tr>
              <a:tr h="502117">
                <a:tc>
                  <a:txBody>
                    <a:bodyPr/>
                    <a:lstStyle/>
                    <a:p>
                      <a:r>
                        <a:rPr lang="de-CH"/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Retrieve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information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from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server</a:t>
                      </a:r>
                      <a:endParaRPr lang="de-C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712641"/>
                  </a:ext>
                </a:extLst>
              </a:tr>
            </a:tbl>
          </a:graphicData>
        </a:graphic>
      </p:graphicFrame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050E59A-ABB4-0C8C-95FE-F842812A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10806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70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In Memory User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In Memory User - </a:t>
            </a:r>
            <a:r>
              <a:rPr lang="en-GB" sz="2000" err="1">
                <a:ea typeface="Roboto Medium"/>
                <a:cs typeface="Roboto Medium"/>
              </a:rPr>
              <a:t>UserDetails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-GB" sz="2000" b="1">
                <a:solidFill>
                  <a:schemeClr val="bg1"/>
                </a:solidFill>
                <a:ea typeface="+mn-lt"/>
                <a:cs typeface="+mn-lt"/>
              </a:rPr>
              <a:t>User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 builder starts with the user name definition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i="1" err="1">
                <a:solidFill>
                  <a:schemeClr val="bg1"/>
                </a:solidFill>
                <a:ea typeface="+mn-lt"/>
                <a:cs typeface="Calibri"/>
              </a:rPr>
              <a:t>withUsername</a:t>
            </a:r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(String)</a:t>
            </a: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41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71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In Memory User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In Memory User - </a:t>
            </a:r>
            <a:r>
              <a:rPr lang="en-GB" sz="2000" err="1">
                <a:ea typeface="Roboto Medium"/>
                <a:cs typeface="Roboto Medium"/>
              </a:rPr>
              <a:t>UserDetails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-GB" sz="2000" b="1">
                <a:solidFill>
                  <a:schemeClr val="bg1"/>
                </a:solidFill>
                <a:ea typeface="+mn-lt"/>
                <a:cs typeface="+mn-lt"/>
              </a:rPr>
              <a:t>User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 builder starts with the user name definition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i="1" err="1">
                <a:solidFill>
                  <a:schemeClr val="bg1"/>
                </a:solidFill>
                <a:ea typeface="+mn-lt"/>
                <a:cs typeface="Calibri"/>
              </a:rPr>
              <a:t>withUsername</a:t>
            </a:r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(String)</a:t>
            </a: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And can be customized by</a:t>
            </a: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password(String)</a:t>
            </a: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roles(String...)</a:t>
            </a:r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authorities(String...)</a:t>
            </a:r>
            <a:endParaRPr lang="en-GB" i="1">
              <a:solidFill>
                <a:schemeClr val="bg1"/>
              </a:solidFill>
              <a:ea typeface="+mn-lt"/>
              <a:cs typeface="Roboto Light"/>
            </a:endParaRP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disabled(</a:t>
            </a:r>
            <a:r>
              <a:rPr lang="en-GB" i="1" err="1">
                <a:solidFill>
                  <a:schemeClr val="bg1"/>
                </a:solidFill>
                <a:ea typeface="+mn-lt"/>
                <a:cs typeface="+mn-lt"/>
              </a:rPr>
              <a:t>boolean</a:t>
            </a:r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651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72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In Memory User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In Memory User - </a:t>
            </a:r>
            <a:r>
              <a:rPr lang="en-GB" sz="2000" err="1">
                <a:ea typeface="Roboto Medium"/>
                <a:cs typeface="Roboto Medium"/>
              </a:rPr>
              <a:t>UserDetails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-GB" sz="2000" b="1">
                <a:solidFill>
                  <a:schemeClr val="bg1"/>
                </a:solidFill>
                <a:ea typeface="+mn-lt"/>
                <a:cs typeface="+mn-lt"/>
              </a:rPr>
              <a:t>User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 builder starts with the user name definition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i="1" err="1">
                <a:solidFill>
                  <a:schemeClr val="bg1"/>
                </a:solidFill>
                <a:ea typeface="+mn-lt"/>
                <a:cs typeface="Calibri"/>
              </a:rPr>
              <a:t>withUsername</a:t>
            </a:r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(String)</a:t>
            </a: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And can be customized by</a:t>
            </a: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password(String)</a:t>
            </a: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roles(String...)</a:t>
            </a:r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authorities(String...)</a:t>
            </a:r>
            <a:endParaRPr lang="en-GB" i="1">
              <a:solidFill>
                <a:schemeClr val="bg1"/>
              </a:solidFill>
              <a:ea typeface="+mn-lt"/>
              <a:cs typeface="Roboto Light"/>
            </a:endParaRP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disabled(</a:t>
            </a:r>
            <a:r>
              <a:rPr lang="en-GB" i="1" err="1">
                <a:solidFill>
                  <a:schemeClr val="bg1"/>
                </a:solidFill>
                <a:ea typeface="+mn-lt"/>
                <a:cs typeface="+mn-lt"/>
              </a:rPr>
              <a:t>boolean</a:t>
            </a:r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Calibri"/>
              </a:rPr>
              <a:t>The </a:t>
            </a:r>
            <a:r>
              <a:rPr lang="en-GB" err="1">
                <a:solidFill>
                  <a:schemeClr val="bg1"/>
                </a:solidFill>
                <a:ea typeface="+mn-lt"/>
                <a:cs typeface="Calibri"/>
              </a:rPr>
              <a:t>UserDetails</a:t>
            </a:r>
            <a:r>
              <a:rPr lang="en-GB">
                <a:solidFill>
                  <a:schemeClr val="bg1"/>
                </a:solidFill>
                <a:ea typeface="+mn-lt"/>
                <a:cs typeface="Calibri"/>
              </a:rPr>
              <a:t> are created by the </a:t>
            </a:r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build()</a:t>
            </a:r>
            <a:r>
              <a:rPr lang="en-GB">
                <a:solidFill>
                  <a:schemeClr val="bg1"/>
                </a:solidFill>
                <a:ea typeface="+mn-lt"/>
                <a:cs typeface="Calibri"/>
              </a:rPr>
              <a:t> method</a:t>
            </a: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613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dirty="0" smtClean="0"/>
              <a:pPr/>
              <a:t>73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 – Basic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Configuration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Default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Memory User</a:t>
            </a: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Password Encoding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Authorization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Database Integration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Annotations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05599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74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Password Encoding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Password Encoding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-GB" sz="2000" b="1" err="1">
                <a:solidFill>
                  <a:schemeClr val="bg1"/>
                </a:solidFill>
                <a:ea typeface="+mn-lt"/>
                <a:cs typeface="+mn-lt"/>
              </a:rPr>
              <a:t>PasswordEncoder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 bean is responsible for encoding and validate passwords</a:t>
            </a:r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b="1" i="1">
              <a:solidFill>
                <a:schemeClr val="bg1"/>
              </a:solidFill>
              <a:ea typeface="+mn-lt"/>
              <a:cs typeface="Calibri"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334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75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Password Encoding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Password Encoding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The </a:t>
            </a:r>
            <a:r>
              <a:rPr lang="en-GB" sz="2000" b="1" err="1">
                <a:solidFill>
                  <a:schemeClr val="bg1"/>
                </a:solidFill>
                <a:ea typeface="+mn-lt"/>
                <a:cs typeface="+mn-lt"/>
              </a:rPr>
              <a:t>PasswordEncoder</a:t>
            </a: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 bean is responsible for encoding and validate passwords</a:t>
            </a:r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 i="1">
              <a:solidFill>
                <a:schemeClr val="bg1"/>
              </a:solidFill>
              <a:ea typeface="+mn-lt"/>
              <a:cs typeface="Calibri"/>
            </a:endParaRPr>
          </a:p>
          <a:p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It can be generated using the </a:t>
            </a:r>
            <a:r>
              <a:rPr lang="en-GB" b="1" i="1" err="1">
                <a:solidFill>
                  <a:schemeClr val="bg1"/>
                </a:solidFill>
                <a:ea typeface="+mn-lt"/>
                <a:cs typeface="Calibri"/>
              </a:rPr>
              <a:t>PasswordEncoderFactories</a:t>
            </a:r>
            <a:endParaRPr lang="en-GB" b="1" i="1">
              <a:solidFill>
                <a:schemeClr val="bg1"/>
              </a:solidFill>
              <a:ea typeface="+mn-lt"/>
              <a:cs typeface="Calibri"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  <a:ea typeface="+mn-lt"/>
              <a:cs typeface="Calibri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A0E56FD-EB82-9423-4708-FEA22622C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47" y="2771406"/>
            <a:ext cx="7714172" cy="12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69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76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Password Encoding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Password Encoding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When using password in an application it is a best practice to do not have is as raw text but encoded</a:t>
            </a:r>
            <a:endParaRPr lang="en-US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  <a:ea typeface="+mn-lt"/>
              <a:cs typeface="Calibri"/>
            </a:endParaRPr>
          </a:p>
          <a:p>
            <a:pPr lvl="1"/>
            <a:endParaRPr lang="en-GB" i="1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i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95200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77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Password Encoding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Password Encoding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When using password in an application it is a best practice to do not have is as raw text but encoded</a:t>
            </a:r>
            <a:endParaRPr lang="en-US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  <a:ea typeface="+mn-lt"/>
              <a:cs typeface="Calibri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Calibri"/>
              </a:rPr>
              <a:t>An encoded password looks like </a:t>
            </a:r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{&lt;</a:t>
            </a:r>
            <a:r>
              <a:rPr lang="en-GB" i="1" err="1">
                <a:solidFill>
                  <a:schemeClr val="bg1"/>
                </a:solidFill>
                <a:ea typeface="+mn-lt"/>
                <a:cs typeface="+mn-lt"/>
              </a:rPr>
              <a:t>encoderType</a:t>
            </a:r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&gt;}&lt;</a:t>
            </a:r>
            <a:r>
              <a:rPr lang="en-GB" i="1" err="1">
                <a:solidFill>
                  <a:schemeClr val="bg1"/>
                </a:solidFill>
                <a:ea typeface="+mn-lt"/>
                <a:cs typeface="+mn-lt"/>
              </a:rPr>
              <a:t>encodedPassword</a:t>
            </a:r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&gt;</a:t>
            </a:r>
          </a:p>
          <a:p>
            <a:endParaRPr lang="en-GB" i="1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54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78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Password Encoding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Password Encoding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solidFill>
                  <a:schemeClr val="bg1"/>
                </a:solidFill>
                <a:ea typeface="+mn-lt"/>
                <a:cs typeface="Calibri"/>
              </a:rPr>
              <a:t>When using password in an application it is a best practice to do not have is as raw text but encoded</a:t>
            </a:r>
            <a:endParaRPr lang="en-US"/>
          </a:p>
          <a:p>
            <a:endParaRPr lang="en-GB">
              <a:solidFill>
                <a:schemeClr val="bg1"/>
              </a:solidFill>
              <a:ea typeface="+mn-lt"/>
              <a:cs typeface="Calibri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Calibri"/>
              </a:rPr>
              <a:t>An encoded password looks like </a:t>
            </a:r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pPr lvl="1"/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{&lt;</a:t>
            </a:r>
            <a:r>
              <a:rPr lang="en-GB" i="1" err="1">
                <a:solidFill>
                  <a:schemeClr val="bg1"/>
                </a:solidFill>
                <a:ea typeface="+mn-lt"/>
                <a:cs typeface="+mn-lt"/>
              </a:rPr>
              <a:t>encoderType</a:t>
            </a:r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&gt;}&lt;</a:t>
            </a:r>
            <a:r>
              <a:rPr lang="en-GB" i="1" err="1">
                <a:solidFill>
                  <a:schemeClr val="bg1"/>
                </a:solidFill>
                <a:ea typeface="+mn-lt"/>
                <a:cs typeface="+mn-lt"/>
              </a:rPr>
              <a:t>encodedPassword</a:t>
            </a:r>
            <a:r>
              <a:rPr lang="en-GB" i="1">
                <a:solidFill>
                  <a:schemeClr val="bg1"/>
                </a:solidFill>
                <a:ea typeface="+mn-lt"/>
                <a:cs typeface="+mn-lt"/>
              </a:rPr>
              <a:t>&gt;</a:t>
            </a:r>
          </a:p>
          <a:p>
            <a:endParaRPr lang="en-GB" i="1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Where some encoder types are:</a:t>
            </a: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noop (raw)</a:t>
            </a:r>
          </a:p>
          <a:p>
            <a:pPr lvl="1"/>
            <a:r>
              <a:rPr lang="en-GB" err="1">
                <a:solidFill>
                  <a:schemeClr val="bg1"/>
                </a:solidFill>
                <a:ea typeface="Roboto Light"/>
                <a:cs typeface="Roboto Light"/>
              </a:rPr>
              <a:t>bcrypt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MD5</a:t>
            </a: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SHA-256</a:t>
            </a:r>
          </a:p>
        </p:txBody>
      </p:sp>
    </p:spTree>
    <p:extLst>
      <p:ext uri="{BB962C8B-B14F-4D97-AF65-F5344CB8AC3E}">
        <p14:creationId xmlns:p14="http://schemas.microsoft.com/office/powerpoint/2010/main" val="2461947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79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Password Encoding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Exercise Basic #3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28496"/>
            <a:ext cx="7851639" cy="3300856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Create the in-memory users</a:t>
            </a: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Admin</a:t>
            </a:r>
          </a:p>
          <a:p>
            <a:pPr lvl="2"/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password: admin-password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User</a:t>
            </a:r>
          </a:p>
          <a:p>
            <a:pPr lvl="2"/>
            <a:r>
              <a:rPr lang="en-GB" sz="1400">
                <a:solidFill>
                  <a:schemeClr val="bg1"/>
                </a:solidFill>
                <a:ea typeface="Roboto Light"/>
                <a:cs typeface="Roboto Light"/>
              </a:rPr>
              <a:t>password: user-password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Verify users can access /default/authenticated </a:t>
            </a:r>
            <a:r>
              <a:rPr lang="en-GB" sz="2000" err="1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endpiont</a:t>
            </a: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Branch: security-basic/exercize_3</a:t>
            </a:r>
          </a:p>
          <a:p>
            <a:endParaRPr lang="en-GB">
              <a:solidFill>
                <a:schemeClr val="bg1"/>
              </a:solidFill>
              <a:latin typeface="Roboto Light"/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392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5764C610-93D4-0AB6-9DB0-EBAF004B7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6127" t="37122" r="26225" b="37440"/>
          <a:stretch/>
        </p:blipFill>
        <p:spPr>
          <a:xfrm>
            <a:off x="354210" y="2120396"/>
            <a:ext cx="3603856" cy="1308402"/>
          </a:xfrm>
          <a:prstGeom prst="rect">
            <a:avLst/>
          </a:prstGeom>
        </p:spPr>
      </p:pic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694783A0-3AA7-0B45-2F28-2433080FBC2A}"/>
              </a:ext>
            </a:extLst>
          </p:cNvPr>
          <p:cNvSpPr/>
          <p:nvPr/>
        </p:nvSpPr>
        <p:spPr>
          <a:xfrm>
            <a:off x="-335008" y="-307304"/>
            <a:ext cx="9814013" cy="5826858"/>
          </a:xfrm>
          <a:custGeom>
            <a:avLst/>
            <a:gdLst>
              <a:gd name="connsiteX0" fmla="*/ 1595327 w 9814013"/>
              <a:gd name="connsiteY0" fmla="*/ 2858035 h 5826858"/>
              <a:gd name="connsiteX1" fmla="*/ 1516371 w 9814013"/>
              <a:gd name="connsiteY1" fmla="*/ 2936991 h 5826858"/>
              <a:gd name="connsiteX2" fmla="*/ 1516371 w 9814013"/>
              <a:gd name="connsiteY2" fmla="*/ 3252805 h 5826858"/>
              <a:gd name="connsiteX3" fmla="*/ 1595327 w 9814013"/>
              <a:gd name="connsiteY3" fmla="*/ 3331761 h 5826858"/>
              <a:gd name="connsiteX4" fmla="*/ 2234761 w 9814013"/>
              <a:gd name="connsiteY4" fmla="*/ 3331761 h 5826858"/>
              <a:gd name="connsiteX5" fmla="*/ 2313717 w 9814013"/>
              <a:gd name="connsiteY5" fmla="*/ 3252805 h 5826858"/>
              <a:gd name="connsiteX6" fmla="*/ 2313717 w 9814013"/>
              <a:gd name="connsiteY6" fmla="*/ 2936991 h 5826858"/>
              <a:gd name="connsiteX7" fmla="*/ 2234761 w 9814013"/>
              <a:gd name="connsiteY7" fmla="*/ 2858035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1595327" y="2858035"/>
                </a:moveTo>
                <a:cubicBezTo>
                  <a:pt x="1551721" y="2858035"/>
                  <a:pt x="1516371" y="2893385"/>
                  <a:pt x="1516371" y="2936991"/>
                </a:cubicBezTo>
                <a:lnTo>
                  <a:pt x="1516371" y="3252805"/>
                </a:lnTo>
                <a:cubicBezTo>
                  <a:pt x="1516371" y="3296411"/>
                  <a:pt x="1551721" y="3331761"/>
                  <a:pt x="1595327" y="3331761"/>
                </a:cubicBezTo>
                <a:lnTo>
                  <a:pt x="2234761" y="3331761"/>
                </a:lnTo>
                <a:cubicBezTo>
                  <a:pt x="2278367" y="3331761"/>
                  <a:pt x="2313717" y="3296411"/>
                  <a:pt x="2313717" y="3252805"/>
                </a:cubicBezTo>
                <a:lnTo>
                  <a:pt x="2313717" y="2936991"/>
                </a:lnTo>
                <a:cubicBezTo>
                  <a:pt x="2313717" y="2893385"/>
                  <a:pt x="2278367" y="2858035"/>
                  <a:pt x="2234761" y="2858035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HTTP/0.9 -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9B7DE60-F823-D562-4BE3-26D325E2D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25A1953-ACF6-D85C-E3AA-ECFD7536685C}"/>
              </a:ext>
            </a:extLst>
          </p:cNvPr>
          <p:cNvSpPr txBox="1"/>
          <p:nvPr/>
        </p:nvSpPr>
        <p:spPr>
          <a:xfrm>
            <a:off x="2326686" y="1521989"/>
            <a:ext cx="129223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/>
              <a:t>HTTP Method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5CCEAB2-E516-79EC-FF48-ED9E6DCDBE6B}"/>
              </a:ext>
            </a:extLst>
          </p:cNvPr>
          <p:cNvCxnSpPr>
            <a:cxnSpLocks/>
            <a:stCxn id="10" idx="2"/>
            <a:endCxn id="9" idx="7"/>
          </p:cNvCxnSpPr>
          <p:nvPr/>
        </p:nvCxnSpPr>
        <p:spPr>
          <a:xfrm flipH="1">
            <a:off x="1899753" y="1768210"/>
            <a:ext cx="1073049" cy="782521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DC6C53DA-8DC1-7461-EFC5-2FB3E5DF8398}"/>
              </a:ext>
            </a:extLst>
          </p:cNvPr>
          <p:cNvSpPr/>
          <p:nvPr/>
        </p:nvSpPr>
        <p:spPr>
          <a:xfrm>
            <a:off x="-335008" y="-307304"/>
            <a:ext cx="9814013" cy="5826858"/>
          </a:xfrm>
          <a:custGeom>
            <a:avLst/>
            <a:gdLst>
              <a:gd name="connsiteX0" fmla="*/ 2309057 w 9814013"/>
              <a:gd name="connsiteY0" fmla="*/ 2879054 h 5826858"/>
              <a:gd name="connsiteX1" fmla="*/ 2234761 w 9814013"/>
              <a:gd name="connsiteY1" fmla="*/ 2953350 h 5826858"/>
              <a:gd name="connsiteX2" fmla="*/ 2234761 w 9814013"/>
              <a:gd name="connsiteY2" fmla="*/ 3250528 h 5826858"/>
              <a:gd name="connsiteX3" fmla="*/ 2309057 w 9814013"/>
              <a:gd name="connsiteY3" fmla="*/ 3324824 h 5826858"/>
              <a:gd name="connsiteX4" fmla="*/ 3879629 w 9814013"/>
              <a:gd name="connsiteY4" fmla="*/ 3324824 h 5826858"/>
              <a:gd name="connsiteX5" fmla="*/ 3953925 w 9814013"/>
              <a:gd name="connsiteY5" fmla="*/ 3250528 h 5826858"/>
              <a:gd name="connsiteX6" fmla="*/ 3953925 w 9814013"/>
              <a:gd name="connsiteY6" fmla="*/ 2953350 h 5826858"/>
              <a:gd name="connsiteX7" fmla="*/ 3879629 w 9814013"/>
              <a:gd name="connsiteY7" fmla="*/ 2879054 h 5826858"/>
              <a:gd name="connsiteX8" fmla="*/ 0 w 9814013"/>
              <a:gd name="connsiteY8" fmla="*/ 0 h 5826858"/>
              <a:gd name="connsiteX9" fmla="*/ 9814013 w 9814013"/>
              <a:gd name="connsiteY9" fmla="*/ 0 h 5826858"/>
              <a:gd name="connsiteX10" fmla="*/ 9814013 w 9814013"/>
              <a:gd name="connsiteY10" fmla="*/ 5826858 h 5826858"/>
              <a:gd name="connsiteX11" fmla="*/ 0 w 9814013"/>
              <a:gd name="connsiteY11" fmla="*/ 5826858 h 582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14013" h="5826858">
                <a:moveTo>
                  <a:pt x="2309057" y="2879054"/>
                </a:moveTo>
                <a:cubicBezTo>
                  <a:pt x="2268024" y="2879054"/>
                  <a:pt x="2234761" y="2912317"/>
                  <a:pt x="2234761" y="2953350"/>
                </a:cubicBezTo>
                <a:lnTo>
                  <a:pt x="2234761" y="3250528"/>
                </a:lnTo>
                <a:cubicBezTo>
                  <a:pt x="2234761" y="3291561"/>
                  <a:pt x="2268024" y="3324824"/>
                  <a:pt x="2309057" y="3324824"/>
                </a:cubicBezTo>
                <a:lnTo>
                  <a:pt x="3879629" y="3324824"/>
                </a:lnTo>
                <a:cubicBezTo>
                  <a:pt x="3920662" y="3324824"/>
                  <a:pt x="3953925" y="3291561"/>
                  <a:pt x="3953925" y="3250528"/>
                </a:cubicBezTo>
                <a:lnTo>
                  <a:pt x="3953925" y="2953350"/>
                </a:lnTo>
                <a:cubicBezTo>
                  <a:pt x="3953925" y="2912317"/>
                  <a:pt x="3920662" y="2879054"/>
                  <a:pt x="3879629" y="2879054"/>
                </a:cubicBezTo>
                <a:close/>
                <a:moveTo>
                  <a:pt x="0" y="0"/>
                </a:moveTo>
                <a:lnTo>
                  <a:pt x="9814013" y="0"/>
                </a:lnTo>
                <a:lnTo>
                  <a:pt x="9814013" y="5826858"/>
                </a:lnTo>
                <a:lnTo>
                  <a:pt x="0" y="5826858"/>
                </a:lnTo>
                <a:close/>
              </a:path>
            </a:pathLst>
          </a:cu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72E63C8-9732-0429-0EEE-2D4E768184A4}"/>
              </a:ext>
            </a:extLst>
          </p:cNvPr>
          <p:cNvSpPr txBox="1"/>
          <p:nvPr/>
        </p:nvSpPr>
        <p:spPr>
          <a:xfrm>
            <a:off x="1092942" y="1594981"/>
            <a:ext cx="34790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600"/>
              <a:t>Target Uniform </a:t>
            </a:r>
            <a:r>
              <a:rPr lang="de-CH" sz="1600" err="1"/>
              <a:t>Resource</a:t>
            </a:r>
            <a:r>
              <a:rPr lang="de-CH" sz="1600"/>
              <a:t> Identifier URI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FE24149-7122-ADFE-7C2A-BFFDCAA6E0BA}"/>
              </a:ext>
            </a:extLst>
          </p:cNvPr>
          <p:cNvCxnSpPr>
            <a:cxnSpLocks/>
            <a:stCxn id="21" idx="2"/>
            <a:endCxn id="19" idx="7"/>
          </p:cNvCxnSpPr>
          <p:nvPr/>
        </p:nvCxnSpPr>
        <p:spPr>
          <a:xfrm>
            <a:off x="2832470" y="1841202"/>
            <a:ext cx="712151" cy="730548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21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9" grpId="0" animBg="1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dirty="0" smtClean="0"/>
              <a:pPr/>
              <a:t>80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 – Basic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Configuration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Default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Memory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Password Encoding</a:t>
            </a: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Authorization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Database Integration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Annotations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60121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Authorities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Represents an individual privilege</a:t>
            </a:r>
            <a:endParaRPr lang="en-US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5377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Authorities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Represents an individual privilege</a:t>
            </a:r>
            <a:endParaRPr lang="en-US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has any naming convention (just CONSTANT_CASE)</a:t>
            </a:r>
            <a:endParaRPr lang="en-GB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308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Authorities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Represents an individual privilege</a:t>
            </a:r>
            <a:endParaRPr lang="en-US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has any naming convention (just CONSTANT_CASE)</a:t>
            </a:r>
            <a:endParaRPr lang="en-GB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Example 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READ_AUTHORITY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WRITE_PRIVILEGE</a:t>
            </a: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CAN_DELETE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0169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- Roles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is an authorities wrapper</a:t>
            </a:r>
            <a:endParaRPr lang="en-US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17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444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- Roles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is an authorities wrapper</a:t>
            </a:r>
            <a:endParaRPr lang="en-US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It grants automatically the authority </a:t>
            </a:r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ROLE_&lt;</a:t>
            </a:r>
            <a:r>
              <a:rPr lang="en-US" sz="2000" b="1" i="1" err="1">
                <a:solidFill>
                  <a:schemeClr val="bg1"/>
                </a:solidFill>
                <a:ea typeface="+mn-lt"/>
                <a:cs typeface="+mn-lt"/>
              </a:rPr>
              <a:t>role_name</a:t>
            </a:r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&gt;</a:t>
            </a:r>
            <a:endParaRPr lang="en-GB" sz="2000" b="1" i="1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17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157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- Roles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It is an authorities wrapper</a:t>
            </a:r>
            <a:endParaRPr lang="en-US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It grants automatically the authority </a:t>
            </a:r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ROLE_&lt;</a:t>
            </a:r>
            <a:r>
              <a:rPr lang="en-US" sz="2000" b="1" i="1" err="1">
                <a:solidFill>
                  <a:schemeClr val="bg1"/>
                </a:solidFill>
                <a:ea typeface="+mn-lt"/>
                <a:cs typeface="+mn-lt"/>
              </a:rPr>
              <a:t>role_name</a:t>
            </a:r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&gt;</a:t>
            </a:r>
            <a:endParaRPr lang="en-GB" sz="2000" b="1" i="1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Example 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ADMIN (ROLE_ADMIN)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STAFF (ROLE_STAFF)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USER (ROLE_USER)</a:t>
            </a:r>
          </a:p>
          <a:p>
            <a:endParaRPr lang="en-GB" sz="17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6511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Exercise Basic #4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169477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Add roles to in memory users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>
              <a:lnSpc>
                <a:spcPct val="80000"/>
              </a:lnSpc>
            </a:pPr>
            <a:r>
              <a:rPr lang="en-GB" sz="1600">
                <a:solidFill>
                  <a:schemeClr val="bg1"/>
                </a:solidFill>
                <a:ea typeface="+mn-lt"/>
                <a:cs typeface="+mn-lt"/>
              </a:rPr>
              <a:t>admin: ADMIN, STAFF, USER</a:t>
            </a:r>
          </a:p>
          <a:p>
            <a:pPr lvl="1">
              <a:lnSpc>
                <a:spcPct val="80000"/>
              </a:lnSpc>
            </a:pPr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staff: STAFF, USER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+mn-lt"/>
              </a:rPr>
              <a:t>user: USER</a:t>
            </a:r>
            <a:r>
              <a:rPr lang="en-GB" sz="1700">
                <a:solidFill>
                  <a:schemeClr val="bg1"/>
                </a:solidFill>
                <a:ea typeface="Roboto Light"/>
                <a:cs typeface="Roboto Light"/>
              </a:rPr>
              <a:t> 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Verity the configuration on /roles</a:t>
            </a:r>
            <a:endParaRPr lang="en-US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latin typeface="Roboto Light"/>
              <a:ea typeface="Roboto Light"/>
              <a:cs typeface="Calibri"/>
            </a:endParaRPr>
          </a:p>
          <a:p>
            <a:r>
              <a:rPr lang="en-GB">
                <a:solidFill>
                  <a:schemeClr val="bg1"/>
                </a:solidFill>
                <a:latin typeface="Roboto Light"/>
                <a:ea typeface="Roboto Light"/>
                <a:cs typeface="Calibri"/>
              </a:rPr>
              <a:t>Branch: security-basic/exercise_4</a:t>
            </a:r>
          </a:p>
        </p:txBody>
      </p:sp>
    </p:spTree>
    <p:extLst>
      <p:ext uri="{BB962C8B-B14F-4D97-AF65-F5344CB8AC3E}">
        <p14:creationId xmlns:p14="http://schemas.microsoft.com/office/powerpoint/2010/main" val="31737255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Exercise Basic #4 part 2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26242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Use the defined roles to secure the endpoints</a:t>
            </a: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DELETE /message: ADMIN</a:t>
            </a: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POST     /message: STAFF</a:t>
            </a: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PUT       /message: STAFF</a:t>
            </a:r>
          </a:p>
          <a:p>
            <a:pPr lvl="1"/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GET       /message: USER</a:t>
            </a:r>
          </a:p>
          <a:p>
            <a:endParaRPr lang="en-GB" sz="19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r>
              <a:rPr lang="en-GB" sz="19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Branch: security-basic/exercise_4_part_2</a:t>
            </a:r>
          </a:p>
        </p:txBody>
      </p:sp>
    </p:spTree>
    <p:extLst>
      <p:ext uri="{BB962C8B-B14F-4D97-AF65-F5344CB8AC3E}">
        <p14:creationId xmlns:p14="http://schemas.microsoft.com/office/powerpoint/2010/main" val="1848606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89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Authorities' Hierarchy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04575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In an hierarchy the upper level authorities include the lower ones </a:t>
            </a: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ROLE_ADMIN (grants ROLE_STAFF and ROLE_USER)</a:t>
            </a: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ROLE_STAFF (grants ROLE_USER)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ROLE_USER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47A770D-BBAC-E276-8F95-9859BEBC7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22" y="2942769"/>
            <a:ext cx="7196586" cy="8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6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HTTP/0.9 - </a:t>
            </a:r>
            <a:r>
              <a:rPr lang="de-DE" err="1"/>
              <a:t>Retrieve</a:t>
            </a:r>
            <a:r>
              <a:rPr lang="de-DE"/>
              <a:t> 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9B7DE60-F823-D562-4BE3-26D325E2D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DE"/>
              <a:t>Security Basics / HTTP Basics</a:t>
            </a:r>
            <a:endParaRPr lang="de-CH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764C610-93D4-0AB6-9DB0-EBAF004B7D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6127" t="37122" r="26225" b="37440"/>
          <a:stretch/>
        </p:blipFill>
        <p:spPr>
          <a:xfrm>
            <a:off x="354210" y="2120396"/>
            <a:ext cx="3603856" cy="130840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858FC76-110B-8227-45E8-BA9CDA6F59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917" t="29930" r="25269" b="28657"/>
          <a:stretch/>
        </p:blipFill>
        <p:spPr>
          <a:xfrm>
            <a:off x="4571999" y="1428607"/>
            <a:ext cx="3765421" cy="26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5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90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+mj-lt"/>
                <a:cs typeface="+mj-lt"/>
              </a:rPr>
              <a:t>Spring Security – Hierarchy Definition</a:t>
            </a: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The hierarchy can be defined using a bean</a:t>
            </a:r>
            <a:endParaRPr lang="en-US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9DDD0985-3F5C-F606-D491-08C106B46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41" y="1532206"/>
            <a:ext cx="7789651" cy="21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20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dirty="0" smtClean="0"/>
              <a:pPr/>
              <a:t>91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Authorization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+mj-lt"/>
                <a:cs typeface="+mj-lt"/>
              </a:rPr>
              <a:t>Spring Security – Hierarchy Definition</a:t>
            </a: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The hierarchy can be defined using a bean</a:t>
            </a:r>
            <a:endParaRPr lang="en-US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Where the definition string is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 sz="1700" b="1" i="1">
                <a:solidFill>
                  <a:schemeClr val="bg1"/>
                </a:solidFill>
                <a:ea typeface="+mn-lt"/>
                <a:cs typeface="Roboto Light"/>
              </a:rPr>
              <a:t>&lt;upper&gt; &gt; &lt;lower&gt; [ </a:t>
            </a:r>
            <a:r>
              <a:rPr lang="en-GB" sz="1700" b="1" i="1">
                <a:solidFill>
                  <a:schemeClr val="bg1"/>
                </a:solidFill>
                <a:ea typeface="+mn-lt"/>
                <a:cs typeface="+mn-lt"/>
              </a:rPr>
              <a:t>&gt; &lt;lower&gt;]</a:t>
            </a:r>
            <a:endParaRPr lang="en-GB" sz="1700" b="1" i="1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9DDD0985-3F5C-F606-D491-08C106B46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41" y="1532206"/>
            <a:ext cx="7789651" cy="21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845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92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</a:t>
            </a:r>
            <a:r>
              <a:rPr lang="de-DE" err="1">
                <a:ea typeface="+mn-lt"/>
                <a:cs typeface="+mn-lt"/>
              </a:rPr>
              <a:t>Authorization</a:t>
            </a:r>
            <a:endParaRPr lang="en-US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+mj-lt"/>
                <a:cs typeface="+mj-lt"/>
              </a:rPr>
              <a:t>Spring Security – Hierarchy Usage</a:t>
            </a: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Define an expression handler that uses the defined hierarchy</a:t>
            </a: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CCC57FB9-D595-6669-B835-70F423088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23" y="1531709"/>
            <a:ext cx="7800436" cy="16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76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dirty="0" smtClean="0"/>
              <a:pPr/>
              <a:t>93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Authorization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+mj-lt"/>
                <a:cs typeface="+mj-lt"/>
              </a:rPr>
              <a:t>Spring Security – Hierarchy Usage</a:t>
            </a:r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Define an expression handler that uses the defined hierarchy</a:t>
            </a: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Add it to the security filter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CCC57FB9-D595-6669-B835-70F423088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23" y="1531709"/>
            <a:ext cx="7800436" cy="168110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CC67D0-A33D-0F84-7DB4-31B593CF2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23" y="3879228"/>
            <a:ext cx="7800435" cy="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25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dirty="0" smtClean="0"/>
              <a:pPr/>
              <a:t>94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 </a:t>
            </a:r>
            <a:r>
              <a:rPr lang="de-DE" err="1">
                <a:ea typeface="+mn-lt"/>
                <a:cs typeface="+mn-lt"/>
              </a:rPr>
              <a:t>Authorization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Exercise Basic #4 part 3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268011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Define the roles' hierarchy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Simplify the roles requirements in the users' details definition</a:t>
            </a: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2000">
                <a:solidFill>
                  <a:schemeClr val="bg1"/>
                </a:solidFill>
                <a:ea typeface="Roboto Light"/>
                <a:cs typeface="Roboto Light"/>
              </a:rPr>
              <a:t>Branch: security-basic/exercise_4_part_3</a:t>
            </a:r>
          </a:p>
        </p:txBody>
      </p:sp>
    </p:spTree>
    <p:extLst>
      <p:ext uri="{BB962C8B-B14F-4D97-AF65-F5344CB8AC3E}">
        <p14:creationId xmlns:p14="http://schemas.microsoft.com/office/powerpoint/2010/main" val="31445538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dirty="0" smtClean="0"/>
              <a:pPr/>
              <a:t>95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solidFill>
                  <a:srgbClr val="FFFFFF"/>
                </a:solidFill>
                <a:ea typeface="+mj-lt"/>
                <a:cs typeface="+mj-lt"/>
              </a:rPr>
              <a:t>Security – Basic</a:t>
            </a:r>
            <a:endParaRPr lang="en-US"/>
          </a:p>
          <a:p>
            <a:endParaRPr lang="en-GB" sz="2000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Intro</a:t>
            </a:r>
            <a:endParaRPr lang="en-US" sz="16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+mn-lt"/>
                <a:cs typeface="Arial"/>
              </a:rPr>
              <a:t>Configuration</a:t>
            </a:r>
            <a:endParaRPr lang="en-US" sz="1600">
              <a:solidFill>
                <a:schemeClr val="bg1"/>
              </a:solidFill>
              <a:ea typeface="Roboto Light"/>
              <a:cs typeface="Roboto Light"/>
            </a:endParaRP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Default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In Memory User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Password Encoding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Authorization</a:t>
            </a:r>
          </a:p>
          <a:p>
            <a:r>
              <a:rPr lang="en-GB" sz="2400" b="1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Database Integration</a:t>
            </a:r>
          </a:p>
          <a:p>
            <a:r>
              <a:rPr lang="en-GB" sz="1600">
                <a:solidFill>
                  <a:schemeClr val="bg1"/>
                </a:solidFill>
                <a:latin typeface="Arial"/>
                <a:ea typeface="Roboto Light"/>
                <a:cs typeface="Arial"/>
              </a:rPr>
              <a:t>Annotations</a:t>
            </a: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latin typeface="Arial"/>
              <a:ea typeface="Roboto Light"/>
              <a:cs typeface="Arial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400">
              <a:solidFill>
                <a:schemeClr val="bg1"/>
              </a:solidFill>
              <a:ea typeface="Robot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69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96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Database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Database Integration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Needed Information</a:t>
            </a: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username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password</a:t>
            </a:r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Optional Information</a:t>
            </a:r>
          </a:p>
          <a:p>
            <a:pPr lvl="1"/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activation status</a:t>
            </a:r>
            <a:endParaRPr lang="en-GB">
              <a:solidFill>
                <a:schemeClr val="bg1"/>
              </a:solidFill>
            </a:endParaRPr>
          </a:p>
          <a:p>
            <a:pPr lvl="1"/>
            <a:r>
              <a:rPr lang="en-GB">
                <a:solidFill>
                  <a:schemeClr val="bg1"/>
                </a:solidFill>
                <a:ea typeface="Roboto Light"/>
                <a:cs typeface="Roboto Light"/>
              </a:rPr>
              <a:t>roles / authorities (recommended) </a:t>
            </a: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5530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97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Database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Database Schema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Full Schema</a:t>
            </a: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B4882098-D55C-DB1A-D3D8-EC46360BF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711" y="1681835"/>
            <a:ext cx="6625086" cy="7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240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98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Database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Database Schema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Full Schema</a:t>
            </a:r>
            <a:endParaRPr lang="en-GB" sz="20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Arial"/>
              </a:rPr>
              <a:t>Lazy Schema </a:t>
            </a:r>
          </a:p>
          <a:p>
            <a:pPr lvl="1"/>
            <a:r>
              <a:rPr lang="en-GB" sz="1700">
                <a:solidFill>
                  <a:schemeClr val="bg1"/>
                </a:solidFill>
                <a:ea typeface="+mn-lt"/>
                <a:cs typeface="Arial"/>
              </a:rPr>
              <a:t>using hierarchy definition</a:t>
            </a:r>
            <a:endParaRPr lang="en-GB" sz="1700">
              <a:solidFill>
                <a:schemeClr val="bg1"/>
              </a:solidFill>
              <a:ea typeface="Roboto Light"/>
              <a:cs typeface="Roboto Light"/>
            </a:endParaRPr>
          </a:p>
          <a:p>
            <a:pPr lvl="1"/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B4882098-D55C-DB1A-D3D8-EC46360BF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711" y="1681835"/>
            <a:ext cx="6625086" cy="755443"/>
          </a:xfrm>
          <a:prstGeom prst="rect">
            <a:avLst/>
          </a:prstGeom>
        </p:spPr>
      </p:pic>
      <p:pic>
        <p:nvPicPr>
          <p:cNvPr id="11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87C8035-7020-CE12-3E99-6253F309C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1464" y="2858849"/>
            <a:ext cx="2522327" cy="175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E5986D-7259-F3D8-2913-3C1C41F18662}"/>
              </a:ext>
            </a:extLst>
          </p:cNvPr>
          <p:cNvSpPr txBox="1"/>
          <p:nvPr/>
        </p:nvSpPr>
        <p:spPr>
          <a:xfrm>
            <a:off x="3200400" y="2343150"/>
            <a:ext cx="2743200" cy="123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</a:pPr>
            <a:r>
              <a:rPr lang="de-DE" sz="800">
                <a:solidFill>
                  <a:srgbClr val="FFFFFF"/>
                </a:solidFill>
              </a:rPr>
              <a:t>Security Basic / Database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675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44A7-C508-30CD-76A2-BEC748F7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F75A-E17E-B045-9D5F-DB913E621C9C}" type="datetime1">
              <a:rPr lang="de-CH" smtClean="0"/>
              <a:pPr/>
              <a:t>23.05.2023</a:t>
            </a:fld>
            <a:endParaRPr lang="de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CF498-EF5F-4618-7AA0-558FCBF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99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EC33F-F22A-D393-9AC2-5ED9A9D1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ea typeface="+mn-lt"/>
                <a:cs typeface="+mn-lt"/>
              </a:rPr>
              <a:t>Security Basic / Database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A6B595-D740-C7F2-6C3E-216DA61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>
                <a:ea typeface="Roboto Medium"/>
                <a:cs typeface="Roboto Medium"/>
              </a:rPr>
              <a:t>Spring Security – </a:t>
            </a:r>
            <a:r>
              <a:rPr lang="en-GB" sz="2000">
                <a:ea typeface="+mj-lt"/>
                <a:cs typeface="+mj-lt"/>
              </a:rPr>
              <a:t>Database Schema Migration</a:t>
            </a:r>
            <a:endParaRPr lang="en-GB" sz="2000" err="1">
              <a:ea typeface="Roboto Medium"/>
              <a:cs typeface="Roboto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14:cNvPr>
              <p14:cNvContentPartPr/>
              <p14:nvPr/>
            </p14:nvContentPartPr>
            <p14:xfrm>
              <a:off x="1401535" y="870856"/>
              <a:ext cx="6803" cy="68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BD3F4F-601D-DB0A-CC1D-415A74D165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385" y="53070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14:cNvPr>
              <p14:cNvContentPartPr/>
              <p14:nvPr/>
            </p14:nvContentPartPr>
            <p14:xfrm>
              <a:off x="1517196" y="659946"/>
              <a:ext cx="6803" cy="68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326505-C93E-1234-6CBC-98521A1088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046" y="319796"/>
                <a:ext cx="680300" cy="68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14:cNvPr>
              <p14:cNvContentPartPr/>
              <p14:nvPr/>
            </p14:nvContentPartPr>
            <p14:xfrm>
              <a:off x="2496910" y="1530803"/>
              <a:ext cx="6803" cy="680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4C944-F840-20A9-2804-22AD17EEC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760" y="1190653"/>
                <a:ext cx="680300" cy="6803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8CBC7E-AB4C-E151-3269-0E3FECE6D0EF}"/>
              </a:ext>
            </a:extLst>
          </p:cNvPr>
          <p:cNvSpPr txBox="1">
            <a:spLocks/>
          </p:cNvSpPr>
          <p:nvPr/>
        </p:nvSpPr>
        <p:spPr>
          <a:xfrm>
            <a:off x="484054" y="1215358"/>
            <a:ext cx="7838502" cy="34006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>
              <a:solidFill>
                <a:schemeClr val="bg1"/>
              </a:solidFill>
              <a:ea typeface="Roboto Ligh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latin typeface="Roboto Light"/>
              <a:ea typeface="Roboto Light"/>
              <a:cs typeface="Arial"/>
            </a:endParaRPr>
          </a:p>
          <a:p>
            <a:endParaRPr lang="en-GB" sz="1700">
              <a:solidFill>
                <a:schemeClr val="bg1"/>
              </a:solidFill>
              <a:ea typeface="Roboto Light"/>
              <a:cs typeface="Arial"/>
            </a:endParaRPr>
          </a:p>
          <a:p>
            <a:pPr lvl="1"/>
            <a:endParaRPr lang="en-GB">
              <a:solidFill>
                <a:schemeClr val="bg1"/>
              </a:solidFill>
              <a:ea typeface="+mn-lt"/>
              <a:cs typeface="Roboto Light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  <a:p>
            <a:endParaRPr lang="en-GB" sz="2000">
              <a:solidFill>
                <a:schemeClr val="bg1"/>
              </a:solidFill>
              <a:ea typeface="Roboto Light"/>
              <a:cs typeface="Calibri"/>
            </a:endParaRPr>
          </a:p>
        </p:txBody>
      </p: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8862F780-5E57-6057-FC25-DA71A2E11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3" y="1327390"/>
            <a:ext cx="8468982" cy="28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37747"/>
      </p:ext>
    </p:extLst>
  </p:cSld>
  <p:clrMapOvr>
    <a:masterClrMapping/>
  </p:clrMapOvr>
</p:sld>
</file>

<file path=ppt/theme/theme1.xml><?xml version="1.0" encoding="utf-8"?>
<a:theme xmlns:a="http://schemas.openxmlformats.org/drawingml/2006/main" name="ti8m Master 2022/07">
  <a:themeElements>
    <a:clrScheme name="Benutzerdefiniert 2">
      <a:dk1>
        <a:srgbClr val="000000"/>
      </a:dk1>
      <a:lt1>
        <a:srgbClr val="FFFFFF"/>
      </a:lt1>
      <a:dk2>
        <a:srgbClr val="0EC8C7"/>
      </a:dk2>
      <a:lt2>
        <a:srgbClr val="004D9F"/>
      </a:lt2>
      <a:accent1>
        <a:srgbClr val="14ADAA"/>
      </a:accent1>
      <a:accent2>
        <a:srgbClr val="575757"/>
      </a:accent2>
      <a:accent3>
        <a:srgbClr val="878787"/>
      </a:accent3>
      <a:accent4>
        <a:srgbClr val="D8D8D8"/>
      </a:accent4>
      <a:accent5>
        <a:srgbClr val="F2F2F2"/>
      </a:accent5>
      <a:accent6>
        <a:srgbClr val="004D9F"/>
      </a:accent6>
      <a:hlink>
        <a:srgbClr val="004D9F"/>
      </a:hlink>
      <a:folHlink>
        <a:srgbClr val="14ADAA"/>
      </a:folHlink>
    </a:clrScheme>
    <a:fontScheme name="ti8m Schrift Roboto light und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44000" indent="-144000">
          <a:spcAft>
            <a:spcPts val="600"/>
          </a:spcAft>
          <a:buFont typeface="Symbol" panose="05050102010706020507" pitchFamily="18" charset="2"/>
          <a:buChar char="-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i8m_company_presentation_2021-DE" id="{2D9675F2-7271-6549-B12A-20DEAE3E92EA}" vid="{8E3A76A1-C32D-1349-9BEC-3C5F585DB2D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ies xmlns="ddb30763-e857-4b34-a181-999444e36217" xsi:nil="true"/>
    <Tags xmlns="ddb30763-e857-4b34-a181-999444e36217" xsi:nil="true"/>
    <_dlc_DocId xmlns="a1e95efe-86df-4da3-b0c8-298cdda2dfd0">SFQ4MUDRKEP5-84763580-1288</_dlc_DocId>
    <_dlc_DocIdUrl xmlns="a1e95efe-86df-4da3-b0c8-298cdda2dfd0">
      <Url>https://ti8mad.sharepoint.com/sites/BidOffice/_layouts/15/DocIdRedir.aspx?ID=SFQ4MUDRKEP5-84763580-1288</Url>
      <Description>SFQ4MUDRKEP5-84763580-1288</Description>
    </_dlc_DocIdUrl>
    <_dlc_DocIdPersistId xmlns="a1e95efe-86df-4da3-b0c8-298cdda2dfd0">false</_dlc_DocIdPersistId>
    <TaxCatchAll xmlns="a1e95efe-86df-4da3-b0c8-298cdda2dfd0" xsi:nil="true"/>
    <lcf76f155ced4ddcb4097134ff3c332f xmlns="ddb30763-e857-4b34-a181-999444e3621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CDC70EE213542A780121310F90B4D" ma:contentTypeVersion="19" ma:contentTypeDescription="Create a new document." ma:contentTypeScope="" ma:versionID="96a4cddeaed2fbc04d3dbf2536d6d027">
  <xsd:schema xmlns:xsd="http://www.w3.org/2001/XMLSchema" xmlns:xs="http://www.w3.org/2001/XMLSchema" xmlns:p="http://schemas.microsoft.com/office/2006/metadata/properties" xmlns:ns2="ddb30763-e857-4b34-a181-999444e36217" xmlns:ns3="a1e95efe-86df-4da3-b0c8-298cdda2dfd0" targetNamespace="http://schemas.microsoft.com/office/2006/metadata/properties" ma:root="true" ma:fieldsID="1bd6a94246a471a0fd6d21d9cd3faee5" ns2:_="" ns3:_="">
    <xsd:import namespace="ddb30763-e857-4b34-a181-999444e36217"/>
    <xsd:import namespace="a1e95efe-86df-4da3-b0c8-298cdda2df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_dlc_DocId" minOccurs="0"/>
                <xsd:element ref="ns3:_dlc_DocIdUrl" minOccurs="0"/>
                <xsd:element ref="ns3:_dlc_DocIdPersistId" minOccurs="0"/>
                <xsd:element ref="ns2:MediaServiceDateTaken" minOccurs="0"/>
                <xsd:element ref="ns2:Categories" minOccurs="0"/>
                <xsd:element ref="ns2: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30763-e857-4b34-a181-999444e36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Categories" ma:index="20" nillable="true" ma:displayName="Categories" ma:internalName="Categorie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Nachweise"/>
                        <xsd:enumeration value="ISG Studie"/>
                        <xsd:enumeration value="Bid Proces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Tags" ma:index="21" nillable="true" ma:displayName="Tags" ma:internalName="Tag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confirmation"/>
                        <xsd:enumeration value="nachwei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f59d842e-6ad1-40aa-b61b-9efdf0b71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95efe-86df-4da3-b0c8-298cdda2dfd0" elementFormDefault="qualified">
    <xsd:import namespace="http://schemas.microsoft.com/office/2006/documentManagement/types"/>
    <xsd:import namespace="http://schemas.microsoft.com/office/infopath/2007/PartnerControls"/>
    <xsd:element name="_dlc_DocId" ma:index="1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23efb78e-7f53-47ec-9691-9a78d716839d}" ma:internalName="TaxCatchAll" ma:showField="CatchAllData" ma:web="a1e95efe-86df-4da3-b0c8-298cdda2df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663FB4-AE41-46DD-AB49-76D41A0E07E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DAD03D7-B5A5-4F3E-879E-5A945AA59362}">
  <ds:schemaRefs>
    <ds:schemaRef ds:uri="a1e95efe-86df-4da3-b0c8-298cdda2dfd0"/>
    <ds:schemaRef ds:uri="ddb30763-e857-4b34-a181-999444e362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F33577-F21A-4722-813E-DDDB78E79EF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65FB4CD-42BD-4FA0-AC39-1755216EE704}">
  <ds:schemaRefs>
    <ds:schemaRef ds:uri="a1e95efe-86df-4da3-b0c8-298cdda2dfd0"/>
    <ds:schemaRef ds:uri="ddb30763-e857-4b34-a181-999444e362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212</vt:i4>
      </vt:variant>
    </vt:vector>
  </HeadingPairs>
  <TitlesOfParts>
    <vt:vector size="213" baseType="lpstr">
      <vt:lpstr>ti8m Master 2022/07</vt:lpstr>
      <vt:lpstr>PowerPoint Presentation</vt:lpstr>
      <vt:lpstr>Security</vt:lpstr>
      <vt:lpstr>Security </vt:lpstr>
      <vt:lpstr>Security </vt:lpstr>
      <vt:lpstr>Hypertext Transfer Protocol – History </vt:lpstr>
      <vt:lpstr>HTTP/0.9 - Overview</vt:lpstr>
      <vt:lpstr>HTTP/0.9 - HTTP Methods</vt:lpstr>
      <vt:lpstr>HTTP/0.9 - Retrieve HTML</vt:lpstr>
      <vt:lpstr>HTTP/0.9 - Retrieve HTML</vt:lpstr>
      <vt:lpstr>HTTP/1.0 - Overview </vt:lpstr>
      <vt:lpstr>HTTP/1.0 - Retrieve HTML</vt:lpstr>
      <vt:lpstr>HTTP/1.0 - Retrieve HTML</vt:lpstr>
      <vt:lpstr>HTTP/1.0 - Retrieve HTML</vt:lpstr>
      <vt:lpstr>HTTP/1.0 - Retrieve Image </vt:lpstr>
      <vt:lpstr>HTTP/1.0 - Added HTTP Methods</vt:lpstr>
      <vt:lpstr>HTTP/1.0 - HTTP Status codes</vt:lpstr>
      <vt:lpstr>HTTP/1.0 - HTTP Status codes</vt:lpstr>
      <vt:lpstr>HTTP/1.1 - Overview </vt:lpstr>
      <vt:lpstr>HTTP/1.1 - Retrieve HTML</vt:lpstr>
      <vt:lpstr>HTTP/1.1 - Retrieve HTML</vt:lpstr>
      <vt:lpstr>HTTP/1.1 - Retrieve HTML</vt:lpstr>
      <vt:lpstr>HTTP/1.1 - Retrieve HTML</vt:lpstr>
      <vt:lpstr>HTTP/1.1 - Retrieve HTML</vt:lpstr>
      <vt:lpstr>HTTP/1.1 - Retrieve Image</vt:lpstr>
      <vt:lpstr>HTTP/1.1 – Added HTTP Methods</vt:lpstr>
      <vt:lpstr>HTTP/1.1 - Added HTTP Status codes</vt:lpstr>
      <vt:lpstr>HTTP/1.1 - HTTP Status codes</vt:lpstr>
      <vt:lpstr>HTTP/1.1 - HTTP Status codes</vt:lpstr>
      <vt:lpstr>HTTP – Working Group</vt:lpstr>
      <vt:lpstr>Security </vt:lpstr>
      <vt:lpstr>Authentication vs. Authorization</vt:lpstr>
      <vt:lpstr>Authentication Factors</vt:lpstr>
      <vt:lpstr>Multifactor Authentication</vt:lpstr>
      <vt:lpstr>HTTP Basic Auth</vt:lpstr>
      <vt:lpstr>Security </vt:lpstr>
      <vt:lpstr>Cross-Origin Resource Sharing CORS</vt:lpstr>
      <vt:lpstr>15 min break &amp; Setup the laptops</vt:lpstr>
      <vt:lpstr>Security – Basic</vt:lpstr>
      <vt:lpstr>Security – Basic </vt:lpstr>
      <vt:lpstr>Security – Basic </vt:lpstr>
      <vt:lpstr>Spring Filter Chain</vt:lpstr>
      <vt:lpstr>Spring Filter Chain</vt:lpstr>
      <vt:lpstr>Spring Filter Chain</vt:lpstr>
      <vt:lpstr>Spring Filter Chain</vt:lpstr>
      <vt:lpstr>Spring Filter Chain</vt:lpstr>
      <vt:lpstr>Spring Security Filter</vt:lpstr>
      <vt:lpstr>Spring Security Filter</vt:lpstr>
      <vt:lpstr>Spring Security Filter</vt:lpstr>
      <vt:lpstr>Spring Security Filter</vt:lpstr>
      <vt:lpstr>Spring Security Filter</vt:lpstr>
      <vt:lpstr>Security – Basic </vt:lpstr>
      <vt:lpstr>Spring Security – Configuration Classes</vt:lpstr>
      <vt:lpstr>Spring Security – Configuration Classes</vt:lpstr>
      <vt:lpstr>Spring Security – Configuration Bean</vt:lpstr>
      <vt:lpstr>Spring Security – Configuration Bean – Step 1</vt:lpstr>
      <vt:lpstr>Spring Security – Configuration Bean – Step 2</vt:lpstr>
      <vt:lpstr>Spring Security – Configuration Bean – Step 3</vt:lpstr>
      <vt:lpstr>Spring Security – Exercise Basic #1</vt:lpstr>
      <vt:lpstr>Security – Basic </vt:lpstr>
      <vt:lpstr>Spring Security – Basic Auth Default User</vt:lpstr>
      <vt:lpstr>Spring Security – Basic Auth Default User</vt:lpstr>
      <vt:lpstr>Spring Security – Basic Auth Default User</vt:lpstr>
      <vt:lpstr>Spring Security – Basic Auth Default User</vt:lpstr>
      <vt:lpstr>Spring Security – Basic Auth Default User</vt:lpstr>
      <vt:lpstr>Spring Security – Exercise Basic #2</vt:lpstr>
      <vt:lpstr>Security – Basic </vt:lpstr>
      <vt:lpstr>Spring Security – In Memory User</vt:lpstr>
      <vt:lpstr>Spring Security – In Memory User</vt:lpstr>
      <vt:lpstr>Spring Security – In Memory User</vt:lpstr>
      <vt:lpstr>Spring Security – In Memory User - UserDetails</vt:lpstr>
      <vt:lpstr>Spring Security – In Memory User - UserDetails</vt:lpstr>
      <vt:lpstr>Spring Security – In Memory User - UserDetails</vt:lpstr>
      <vt:lpstr>Security – Basic </vt:lpstr>
      <vt:lpstr>Spring Security – Password Encoding</vt:lpstr>
      <vt:lpstr>Spring Security – Password Encoding</vt:lpstr>
      <vt:lpstr>Spring Security – Password Encoding</vt:lpstr>
      <vt:lpstr>Spring Security – Password Encoding</vt:lpstr>
      <vt:lpstr>Spring Security – Password Encoding</vt:lpstr>
      <vt:lpstr>Spring Security – Exercise Basic #3</vt:lpstr>
      <vt:lpstr>Security – Basic </vt:lpstr>
      <vt:lpstr>Spring Security – Authorities</vt:lpstr>
      <vt:lpstr>Spring Security – Authorities</vt:lpstr>
      <vt:lpstr>Spring Security – Authorities</vt:lpstr>
      <vt:lpstr>Spring Security - Roles</vt:lpstr>
      <vt:lpstr>Spring Security - Roles</vt:lpstr>
      <vt:lpstr>Spring Security - Roles</vt:lpstr>
      <vt:lpstr>Spring Security – Exercise Basic #4</vt:lpstr>
      <vt:lpstr>Spring Security – Exercise Basic #4 part 2</vt:lpstr>
      <vt:lpstr>Spring Security – Authorities' Hierarchy</vt:lpstr>
      <vt:lpstr>Spring Security – Hierarchy Definition </vt:lpstr>
      <vt:lpstr>Spring Security – Hierarchy Definition </vt:lpstr>
      <vt:lpstr>Spring Security – Hierarchy Usage </vt:lpstr>
      <vt:lpstr>Spring Security – Hierarchy Usage </vt:lpstr>
      <vt:lpstr>Spring Security – Exercise Basic #4 part 3</vt:lpstr>
      <vt:lpstr>Security – Basic </vt:lpstr>
      <vt:lpstr>Spring Security – Database Integration</vt:lpstr>
      <vt:lpstr>Spring Security – Database Schema</vt:lpstr>
      <vt:lpstr>Spring Security – Database Schema</vt:lpstr>
      <vt:lpstr>Spring Security – Database Schema Migration</vt:lpstr>
      <vt:lpstr>Spring Security – UserDetailsService</vt:lpstr>
      <vt:lpstr>Spring Security – UserDetailsService</vt:lpstr>
      <vt:lpstr>Spring Security – UserDetails</vt:lpstr>
      <vt:lpstr>Spring Security – UserDetails</vt:lpstr>
      <vt:lpstr>Spring Security – Exercise Basic #5</vt:lpstr>
      <vt:lpstr>Security – Basic </vt:lpstr>
      <vt:lpstr>Spring Security – Annotations</vt:lpstr>
      <vt:lpstr>Spring Security – Annotations</vt:lpstr>
      <vt:lpstr>Spring Security – Annotations</vt:lpstr>
      <vt:lpstr>Spring Security – Annotations</vt:lpstr>
      <vt:lpstr>Spring Security – Annotations</vt:lpstr>
      <vt:lpstr>Spring Security – Annotations - [Per|Post]Authorize</vt:lpstr>
      <vt:lpstr>Spring Security – Annotations - [Per|Post]Authorize</vt:lpstr>
      <vt:lpstr>Spring Security – Annotations - Secured</vt:lpstr>
      <vt:lpstr>Spring Security – Annotations - Secured</vt:lpstr>
      <vt:lpstr>Spring Security – Annotations - RolesAllowed</vt:lpstr>
      <vt:lpstr>Spring Security – Annotations - RolesAllowed</vt:lpstr>
      <vt:lpstr>Spring Security – Exercise Basic #6</vt:lpstr>
      <vt:lpstr>Lunch Time</vt:lpstr>
      <vt:lpstr>Security – OAuth2</vt:lpstr>
      <vt:lpstr>OAuth 2.0</vt:lpstr>
      <vt:lpstr>OAuth 2.0 - Authorization Server </vt:lpstr>
      <vt:lpstr>15 minutes break</vt:lpstr>
      <vt:lpstr>Error Handling</vt:lpstr>
      <vt:lpstr>Error Handling </vt:lpstr>
      <vt:lpstr>Error Handling </vt:lpstr>
      <vt:lpstr>Default Not Found Page </vt:lpstr>
      <vt:lpstr>Default Error Page </vt:lpstr>
      <vt:lpstr>Default Error Page </vt:lpstr>
      <vt:lpstr>Error Message Customization – Properties  </vt:lpstr>
      <vt:lpstr>Error Message Customization – Properties  </vt:lpstr>
      <vt:lpstr>Error Message Customization – Properties  </vt:lpstr>
      <vt:lpstr>Error Message Customization – Properties  </vt:lpstr>
      <vt:lpstr>Error Message Customization – Properties  </vt:lpstr>
      <vt:lpstr>Error Message Customization – Response Status </vt:lpstr>
      <vt:lpstr>Error Message Customization – Response Status </vt:lpstr>
      <vt:lpstr>Error Message Customization – DefaultErrorAttributes </vt:lpstr>
      <vt:lpstr>Spring Exception – Exercise #1</vt:lpstr>
      <vt:lpstr>Error Handling </vt:lpstr>
      <vt:lpstr>Error Message Customization – ResponseStatusException  </vt:lpstr>
      <vt:lpstr>Error Message Customization – ResponseStatusException  </vt:lpstr>
      <vt:lpstr>Error Message Customization – ResponseStatusException  </vt:lpstr>
      <vt:lpstr>Error Message Customization – ExceptionHandler </vt:lpstr>
      <vt:lpstr>Error Message Customization – ExceptionHandler </vt:lpstr>
      <vt:lpstr>Error Message Customization – ExceptionHandler </vt:lpstr>
      <vt:lpstr>Error Message Customization – ExceptionHandler </vt:lpstr>
      <vt:lpstr>Spring Exception– Exercise #2</vt:lpstr>
      <vt:lpstr>Spring Exception– Exercise #2 part 2</vt:lpstr>
      <vt:lpstr>Error Message Customization – ControllerAdvice </vt:lpstr>
      <vt:lpstr>Error Message Customization – ControllerAdvice </vt:lpstr>
      <vt:lpstr>Error Message Customization – ControllerAdvice </vt:lpstr>
      <vt:lpstr>Error Handling </vt:lpstr>
      <vt:lpstr>Advanced Customization – Putting All Together </vt:lpstr>
      <vt:lpstr>Advanced Customization – Putting All Together </vt:lpstr>
      <vt:lpstr>Advanced Customization – Putting All Together </vt:lpstr>
      <vt:lpstr>Advanced Customization – Putting All Together </vt:lpstr>
      <vt:lpstr>Spring Exception– Exercise #3</vt:lpstr>
      <vt:lpstr>Advanced </vt:lpstr>
      <vt:lpstr>Advanced </vt:lpstr>
      <vt:lpstr>Advanced – Use Case</vt:lpstr>
      <vt:lpstr>Advanced – Use Case</vt:lpstr>
      <vt:lpstr>Advanced – Use Case</vt:lpstr>
      <vt:lpstr>Advanced – Hands On</vt:lpstr>
      <vt:lpstr>15 minutes break</vt:lpstr>
      <vt:lpstr>Monitoring</vt:lpstr>
      <vt:lpstr>Monitoring </vt:lpstr>
      <vt:lpstr>Monitoring </vt:lpstr>
      <vt:lpstr>Monitoring</vt:lpstr>
      <vt:lpstr>Monitoring</vt:lpstr>
      <vt:lpstr>Monitoring </vt:lpstr>
      <vt:lpstr>Spring Actuator</vt:lpstr>
      <vt:lpstr>Spring Actuator</vt:lpstr>
      <vt:lpstr>Spring Actuator</vt:lpstr>
      <vt:lpstr>Spring Actuator – Endpoints </vt:lpstr>
      <vt:lpstr>Spring Actuator – Endpoints </vt:lpstr>
      <vt:lpstr>Spring Actuator – Endpoints </vt:lpstr>
      <vt:lpstr>Spring Actuator – Endpoints </vt:lpstr>
      <vt:lpstr>Spring Actuator – Endpoints </vt:lpstr>
      <vt:lpstr>Spring Actuator – Endpoints </vt:lpstr>
      <vt:lpstr>Spring Actuator – Configuration </vt:lpstr>
      <vt:lpstr>Spring Actuator – Configuration </vt:lpstr>
      <vt:lpstr>Spring Actuator – Configuration </vt:lpstr>
      <vt:lpstr>Spring Actuator – Security</vt:lpstr>
      <vt:lpstr>Spring Actuator – Security</vt:lpstr>
      <vt:lpstr>Spring Actuator – Security</vt:lpstr>
      <vt:lpstr>Spring Monitoring – Exercise #1</vt:lpstr>
      <vt:lpstr>Monitoring </vt:lpstr>
      <vt:lpstr>Spring Actuator – Metrics</vt:lpstr>
      <vt:lpstr>Spring Actuator – Metrics</vt:lpstr>
      <vt:lpstr>Spring Actuator – Prometheus</vt:lpstr>
      <vt:lpstr>Spring Actuator – Prometheus</vt:lpstr>
      <vt:lpstr>Spring Actuator – Prometheus – Metrics  </vt:lpstr>
      <vt:lpstr>Spring Actuator – Prometheus – Metrics  </vt:lpstr>
      <vt:lpstr>Spring Actuator – Prometheus – Metrics  </vt:lpstr>
      <vt:lpstr>Spring Monitoring – Exercise #2</vt:lpstr>
      <vt:lpstr>Monitoring </vt:lpstr>
      <vt:lpstr>Spring Boot Admin</vt:lpstr>
      <vt:lpstr>Spring Boot Admin</vt:lpstr>
      <vt:lpstr>Spring Boot Admin</vt:lpstr>
      <vt:lpstr>Spring Boot Admin – Server</vt:lpstr>
      <vt:lpstr>Spring Boot Admin – Server</vt:lpstr>
      <vt:lpstr>Spring Boot Admin – Server</vt:lpstr>
      <vt:lpstr>Spring Boot Admin – Server</vt:lpstr>
      <vt:lpstr>Spring Boot Admin – Client</vt:lpstr>
      <vt:lpstr>Spring Boot Admin – Client</vt:lpstr>
      <vt:lpstr>Spring Boot Admin – Client</vt:lpstr>
      <vt:lpstr>Spring Boot Admin – UI</vt:lpstr>
      <vt:lpstr>Spring Boot Admin – UI</vt:lpstr>
      <vt:lpstr>Spring Boot Admin – UI</vt:lpstr>
      <vt:lpstr>Spring Boot Admin – Notifications</vt:lpstr>
      <vt:lpstr>Spring Monitoring – Exercise #3</vt:lpstr>
      <vt:lpstr>So long and thanks for all the fish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Anwendung  der ti&amp;m Powerpoint Templates</dc:title>
  <dc:creator>Microsoft Office-Anwender</dc:creator>
  <cp:revision>25</cp:revision>
  <cp:lastPrinted>2018-07-05T09:34:23Z</cp:lastPrinted>
  <dcterms:created xsi:type="dcterms:W3CDTF">2018-01-30T07:25:07Z</dcterms:created>
  <dcterms:modified xsi:type="dcterms:W3CDTF">2023-05-24T06:06:27Z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https://collab.ti8m.ch</vt:lpwstr>
  </property>
  <property fmtid="{D5CDD505-2E9C-101B-9397-08002B2CF9AE}" pid="3" name="Offisync_ServerID">
    <vt:lpwstr>eed51138-74f1-468d-ac43-54fb8e5b61bd</vt:lpwstr>
  </property>
  <property fmtid="{D5CDD505-2E9C-101B-9397-08002B2CF9AE}" pid="4" name="Offisync_UpdateToken">
    <vt:lpwstr>1</vt:lpwstr>
  </property>
  <property fmtid="{D5CDD505-2E9C-101B-9397-08002B2CF9AE}" pid="5" name="Offisync_UniqueId">
    <vt:lpwstr>64388</vt:lpwstr>
  </property>
  <property fmtid="{D5CDD505-2E9C-101B-9397-08002B2CF9AE}" pid="6" name="Jive_LatestUserAccountName">
    <vt:lpwstr>enc</vt:lpwstr>
  </property>
  <property fmtid="{D5CDD505-2E9C-101B-9397-08002B2CF9AE}" pid="7" name="Jive_VersionGuid">
    <vt:lpwstr>4a76ebc9-b1fa-489c-b7e2-164ffe74990d</vt:lpwstr>
  </property>
  <property fmtid="{D5CDD505-2E9C-101B-9397-08002B2CF9AE}" pid="8" name="ContentTypeId">
    <vt:lpwstr>0x010100BBACDC70EE213542A780121310F90B4D</vt:lpwstr>
  </property>
  <property fmtid="{D5CDD505-2E9C-101B-9397-08002B2CF9AE}" pid="9" name="_dlc_DocIdItemGuid">
    <vt:lpwstr>7f4fc3d8-64ae-41af-8b64-2d4f84ec127f</vt:lpwstr>
  </property>
  <property fmtid="{D5CDD505-2E9C-101B-9397-08002B2CF9AE}" pid="10" name="Order">
    <vt:r8>1948800</vt:r8>
  </property>
  <property fmtid="{D5CDD505-2E9C-101B-9397-08002B2CF9AE}" pid="11" name="xd_Signature">
    <vt:bool>false</vt:bool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Jive_ModifiedButNotPublished">
    <vt:lpwstr>True</vt:lpwstr>
  </property>
  <property fmtid="{D5CDD505-2E9C-101B-9397-08002B2CF9AE}" pid="18" name="MediaServiceImageTags">
    <vt:lpwstr/>
  </property>
  <property fmtid="{D5CDD505-2E9C-101B-9397-08002B2CF9AE}" pid="19" name="TmpVertraulichkeit">
    <vt:lpwstr/>
  </property>
  <property fmtid="{D5CDD505-2E9C-101B-9397-08002B2CF9AE}" pid="20" name="TmpStatus">
    <vt:lpwstr/>
  </property>
</Properties>
</file>